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media/image3.jpeg" ContentType="image/jpeg"/>
  <Override PartName="/ppt/notesSlides/notesSlide4.xml" ContentType="application/vnd.openxmlformats-officedocument.presentationml.notesSlide+xml"/>
  <Override PartName="/ppt/media/image4.jpeg" ContentType="image/jpeg"/>
  <Override PartName="/ppt/notesSlides/notesSlide5.xml" ContentType="application/vnd.openxmlformats-officedocument.presentationml.notesSlide+xml"/>
  <Override PartName="/ppt/media/image5.jpeg" ContentType="image/jpeg"/>
  <Override PartName="/ppt/notesSlides/notesSlide6.xml" ContentType="application/vnd.openxmlformats-officedocument.presentationml.notesSlide+xml"/>
  <Override PartName="/ppt/media/image6.jpeg" ContentType="image/jpeg"/>
  <Override PartName="/ppt/notesSlides/notesSlide7.xml" ContentType="application/vnd.openxmlformats-officedocument.presentationml.notesSlide+xml"/>
  <Override PartName="/ppt/media/image7.jpeg" ContentType="image/jpeg"/>
  <Override PartName="/ppt/notesSlides/notesSlide8.xml" ContentType="application/vnd.openxmlformats-officedocument.presentationml.notesSlide+xml"/>
  <Override PartName="/ppt/media/image8.jpeg" ContentType="image/jpeg"/>
  <Override PartName="/ppt/notesSlides/notesSlide9.xml" ContentType="application/vnd.openxmlformats-officedocument.presentationml.notesSlide+xml"/>
  <Override PartName="/ppt/media/image9.jpeg" ContentType="image/jpeg"/>
  <Override PartName="/ppt/notesSlides/notesSlide10.xml" ContentType="application/vnd.openxmlformats-officedocument.presentationml.notesSlide+xml"/>
  <Override PartName="/ppt/media/image10.jpeg" ContentType="image/jpeg"/>
  <Override PartName="/ppt/notesSlides/notesSlide11.xml" ContentType="application/vnd.openxmlformats-officedocument.presentationml.notesSlide+xml"/>
  <Override PartName="/ppt/media/image11.jpeg" ContentType="image/jpeg"/>
  <Override PartName="/ppt/notesSlides/notesSlide12.xml" ContentType="application/vnd.openxmlformats-officedocument.presentationml.notesSlide+xml"/>
  <Override PartName="/ppt/media/image12.jpeg" ContentType="image/jpeg"/>
  <Override PartName="/ppt/notesSlides/notesSlide13.xml" ContentType="application/vnd.openxmlformats-officedocument.presentationml.notesSlide+xml"/>
  <Override PartName="/ppt/media/image13.jpeg" ContentType="image/jpeg"/>
  <Override PartName="/ppt/notesSlides/notesSlide14.xml" ContentType="application/vnd.openxmlformats-officedocument.presentationml.notesSlide+xml"/>
  <Override PartName="/ppt/media/image14.jpeg" ContentType="image/jpeg"/>
  <Override PartName="/ppt/notesSlides/notesSlide15.xml" ContentType="application/vnd.openxmlformats-officedocument.presentationml.notesSlide+xml"/>
  <Override PartName="/ppt/media/image15.jpeg" ContentType="image/jpeg"/>
  <Override PartName="/ppt/notesSlides/notesSlide16.xml" ContentType="application/vnd.openxmlformats-officedocument.presentationml.notesSlide+xml"/>
  <Override PartName="/ppt/media/image16.jpeg" ContentType="image/jpeg"/>
  <Override PartName="/ppt/notesSlides/notesSlide17.xml" ContentType="application/vnd.openxmlformats-officedocument.presentationml.notesSlide+xml"/>
  <Override PartName="/ppt/media/image17.jpeg" ContentType="image/jpeg"/>
  <Override PartName="/ppt/media/image18.jpeg" ContentType="image/jpeg"/>
  <Override PartName="/ppt/notesSlides/notesSlide18.xml" ContentType="application/vnd.openxmlformats-officedocument.presentationml.notesSlide+xml"/>
  <Override PartName="/ppt/media/image19.jpeg" ContentType="image/jpeg"/>
  <Override PartName="/ppt/notesSlides/notesSlide19.xml" ContentType="application/vnd.openxmlformats-officedocument.presentationml.notesSlide+xml"/>
  <Override PartName="/ppt/media/image20.jpeg" ContentType="image/jpeg"/>
  <Override PartName="/ppt/media/image21.jpeg" ContentType="image/jpeg"/>
  <Override PartName="/ppt/notesSlides/notesSlide20.xml" ContentType="application/vnd.openxmlformats-officedocument.presentationml.notesSlide+xml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F1E6"/>
          </a:solidFill>
        </a:fill>
      </a:tcStyle>
    </a:wholeTbl>
    <a:band2H>
      <a:tcTxStyle b="def" i="def"/>
      <a:tcStyle>
        <a:tcBdr/>
        <a:fill>
          <a:solidFill>
            <a:srgbClr val="F3F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 Who tends this garden?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0" name="Shape 3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2.9 Electron-distribution diagrams for the first 18 elements in the periodic table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5" name="Shape 3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2.10 Electron orbitals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Shape 3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2.11 Formation of a covalent bond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Shape 3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2.12 Covalent bonding in four molecules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5" name="Shape 4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2.13 Polar covalent bonds in a water molecule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2.14 Electron transfer and ionic bonding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7" name="Shape 4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2.15 A sodium chloride crystal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5" name="Shape 5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2.16 A hydrogen bond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6" name="Shape 5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2.17 Molecular shapes due to hybrid orbitals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4" name="Shape 5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2.18 A molecular mimic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2.2 What creates “devil’s gardens” in the rain forest?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9" name="Shape 5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2.19 Photosynthesis: a solar-powered rearrangement of matter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2.3 The emergent properties of a compound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 2-1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"/>
              </a:lnSpc>
              <a:defRPr>
                <a:solidFill>
                  <a:srgbClr val="034694"/>
                </a:solidFill>
              </a:defRPr>
            </a:pPr>
            <a:r>
              <a:t>Figure 2.4 The effects of essential-element deficiencies </a:t>
            </a:r>
          </a:p>
          <a:p>
            <a:pPr>
              <a:lnSpc>
                <a:spcPct val="10000"/>
              </a:lnSpc>
              <a:defRPr>
                <a:solidFill>
                  <a:srgbClr val="034694"/>
                </a:solidFill>
              </a:defRPr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2.5 Simplified models of a helium (He) atom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hape 2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2.6 Radioactive tracers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2.7 A PET scan, a medical use for radioactive isotopes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Shape 2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Figure 2.8  Energy levels of an atom’s electrons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rt.png" descr="art.png"/>
          <p:cNvPicPr>
            <a:picLocks noChangeAspect="1"/>
          </p:cNvPicPr>
          <p:nvPr/>
        </p:nvPicPr>
        <p:blipFill>
          <a:blip r:embed="rId2">
            <a:extLst/>
          </a:blip>
          <a:srcRect l="0" t="53713" r="0" b="2774"/>
          <a:stretch>
            <a:fillRect/>
          </a:stretch>
        </p:blipFill>
        <p:spPr>
          <a:xfrm>
            <a:off x="0" y="0"/>
            <a:ext cx="9147175" cy="62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/>
          <p:cNvSpPr/>
          <p:nvPr/>
        </p:nvSpPr>
        <p:spPr>
          <a:xfrm>
            <a:off x="0" y="0"/>
            <a:ext cx="9140825" cy="6856413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 algn="ctr">
              <a:defRPr sz="2700"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3" name="Rectangle"/>
          <p:cNvSpPr/>
          <p:nvPr/>
        </p:nvSpPr>
        <p:spPr>
          <a:xfrm>
            <a:off x="-1" y="6019800"/>
            <a:ext cx="9144002" cy="533400"/>
          </a:xfrm>
          <a:prstGeom prst="rect">
            <a:avLst/>
          </a:prstGeom>
          <a:solidFill>
            <a:srgbClr val="584099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4" name="Rectangle"/>
          <p:cNvSpPr/>
          <p:nvPr/>
        </p:nvSpPr>
        <p:spPr>
          <a:xfrm>
            <a:off x="-1" y="0"/>
            <a:ext cx="9144002" cy="1524000"/>
          </a:xfrm>
          <a:prstGeom prst="rect">
            <a:avLst/>
          </a:prstGeom>
          <a:solidFill>
            <a:srgbClr val="57B29F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238125" y="1531937"/>
            <a:ext cx="8677275" cy="1752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4572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9144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13716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18288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Title Text"/>
          <p:cNvSpPr txBox="1"/>
          <p:nvPr>
            <p:ph type="title"/>
          </p:nvPr>
        </p:nvSpPr>
        <p:spPr>
          <a:xfrm>
            <a:off x="206375" y="157162"/>
            <a:ext cx="8709025" cy="1143001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808080"/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" name="Copyright © 2008 Pearson Education, Inc., publishing as Pearson Benjamin Cummings"/>
          <p:cNvSpPr txBox="1"/>
          <p:nvPr/>
        </p:nvSpPr>
        <p:spPr>
          <a:xfrm>
            <a:off x="147637" y="6620106"/>
            <a:ext cx="5486401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Pearson Benjamin Cummings</a:t>
            </a:r>
          </a:p>
        </p:txBody>
      </p:sp>
      <p:sp>
        <p:nvSpPr>
          <p:cNvPr id="18" name="PowerPoint® Lecture Presentations for Biology…"/>
          <p:cNvSpPr txBox="1"/>
          <p:nvPr/>
        </p:nvSpPr>
        <p:spPr>
          <a:xfrm>
            <a:off x="76200" y="4254500"/>
            <a:ext cx="3695700" cy="1637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PowerPoint</a:t>
            </a:r>
            <a:r>
              <a:rPr baseline="30000"/>
              <a:t>®</a:t>
            </a:r>
            <a:r>
              <a:t> Lecture Presentations for</a:t>
            </a:r>
            <a:r>
              <a:rPr b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4800">
                <a:latin typeface="Arial"/>
                <a:ea typeface="Arial"/>
                <a:cs typeface="Arial"/>
                <a:sym typeface="Arial"/>
              </a:rPr>
              <a:t>Biology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b="1" i="1" sz="2000">
                <a:latin typeface="+mn-lt"/>
                <a:ea typeface="+mn-ea"/>
                <a:cs typeface="+mn-cs"/>
                <a:sym typeface="Times New Roman"/>
              </a:defRPr>
            </a:pPr>
            <a:r>
              <a:t>Eighth Edition</a:t>
            </a:r>
          </a:p>
          <a:p>
            <a:pPr algn="ctr">
              <a:defRPr b="1" sz="2000">
                <a:latin typeface="+mn-lt"/>
                <a:ea typeface="+mn-ea"/>
                <a:cs typeface="+mn-cs"/>
                <a:sym typeface="Times New Roman"/>
              </a:defRPr>
            </a:pPr>
            <a:r>
              <a:t>Neil Campbell and Jane Reece</a:t>
            </a:r>
          </a:p>
        </p:txBody>
      </p:sp>
      <p:sp>
        <p:nvSpPr>
          <p:cNvPr id="19" name="Lectures by Chris Romero, updated by Erin Barley with contributions from Joan Sharp"/>
          <p:cNvSpPr txBox="1"/>
          <p:nvPr/>
        </p:nvSpPr>
        <p:spPr>
          <a:xfrm>
            <a:off x="0" y="6172200"/>
            <a:ext cx="914082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Lectures by Chris Romero, updated by Erin Barley with contributions from Joan Sharp</a:t>
            </a:r>
            <a:r>
              <a:rPr b="0" sz="24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04800" y="76200"/>
            <a:ext cx="8534400" cy="50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04800" y="1212850"/>
            <a:ext cx="8534400" cy="336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Times New Roman"/>
        </a:defRPr>
      </a:lvl1pPr>
      <a:lvl2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Times New Roman"/>
        </a:defRPr>
      </a:lvl2pPr>
      <a:lvl3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Times New Roman"/>
        </a:defRPr>
      </a:lvl3pPr>
      <a:lvl4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Times New Roman"/>
        </a:defRPr>
      </a:lvl4pPr>
      <a:lvl5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Times New Roman"/>
        </a:defRPr>
      </a:lvl5pPr>
      <a:lvl6pPr marL="450850" marR="0" indent="63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Times New Roman"/>
        </a:defRPr>
      </a:lvl6pPr>
      <a:lvl7pPr marL="450850" marR="0" indent="4635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Times New Roman"/>
        </a:defRPr>
      </a:lvl7pPr>
      <a:lvl8pPr marL="450850" marR="0" indent="9207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Times New Roman"/>
        </a:defRPr>
      </a:lvl8pPr>
      <a:lvl9pPr marL="450850" marR="0" indent="13779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50837" marR="0" indent="-350837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46490" marR="0" indent="-481352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–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600200" marR="0" indent="-57150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81553" marR="0" indent="-395653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–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5093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665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237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8809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3381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02_12CovalentBonds_A.html" TargetMode="External"/><Relationship Id="rId3" Type="http://schemas.openxmlformats.org/officeDocument/2006/relationships/image" Target="../media/image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02_14IonicBonds_A.html" TargetMode="External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hapter 2"/>
          <p:cNvSpPr txBox="1"/>
          <p:nvPr>
            <p:ph type="ctrTitle"/>
          </p:nvPr>
        </p:nvSpPr>
        <p:spPr>
          <a:xfrm>
            <a:off x="206375" y="447675"/>
            <a:ext cx="8709025" cy="390525"/>
          </a:xfrm>
          <a:prstGeom prst="rect">
            <a:avLst/>
          </a:prstGeom>
        </p:spPr>
        <p:txBody>
          <a:bodyPr/>
          <a:lstStyle>
            <a:lvl1pPr defTabSz="393192">
              <a:defRPr sz="2150"/>
            </a:lvl1pPr>
          </a:lstStyle>
          <a:p>
            <a:pPr/>
            <a:r>
              <a:t>Chapter 2</a:t>
            </a:r>
          </a:p>
        </p:txBody>
      </p:sp>
      <p:sp>
        <p:nvSpPr>
          <p:cNvPr id="48" name="The Chemical Context of Life"/>
          <p:cNvSpPr txBox="1"/>
          <p:nvPr>
            <p:ph type="subTitle" sz="half" idx="1"/>
          </p:nvPr>
        </p:nvSpPr>
        <p:spPr>
          <a:xfrm>
            <a:off x="238125" y="1531937"/>
            <a:ext cx="8677275" cy="1752601"/>
          </a:xfrm>
          <a:prstGeom prst="rect">
            <a:avLst/>
          </a:prstGeom>
        </p:spPr>
        <p:txBody>
          <a:bodyPr/>
          <a:lstStyle/>
          <a:p>
            <a:pPr/>
            <a:r>
              <a:t>The Chemical Context of Life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02_04-Deficiencies-U.jpeg" descr="02_04-Deficiencie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7137" y="1212850"/>
            <a:ext cx="6688138" cy="443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(a) Nitrogen deficiency"/>
          <p:cNvSpPr txBox="1"/>
          <p:nvPr/>
        </p:nvSpPr>
        <p:spPr>
          <a:xfrm>
            <a:off x="1252537" y="5200650"/>
            <a:ext cx="266858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00"/>
            </a:lvl1pPr>
          </a:lstStyle>
          <a:p>
            <a:pPr/>
            <a:r>
              <a:t>(a) Nitrogen deficiency</a:t>
            </a:r>
          </a:p>
        </p:txBody>
      </p:sp>
      <p:sp>
        <p:nvSpPr>
          <p:cNvPr id="126" name="Fig. 2-4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2-4</a:t>
            </a:r>
          </a:p>
        </p:txBody>
      </p:sp>
      <p:sp>
        <p:nvSpPr>
          <p:cNvPr id="127" name="(b) Iodine deficiency"/>
          <p:cNvSpPr txBox="1"/>
          <p:nvPr/>
        </p:nvSpPr>
        <p:spPr>
          <a:xfrm>
            <a:off x="5106987" y="5213350"/>
            <a:ext cx="230028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00"/>
            </a:lvl1pPr>
          </a:lstStyle>
          <a:p>
            <a:pPr/>
            <a:r>
              <a:t>(b) Iodine deficiency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oncept 2.2: An element’s properties depend on the structure of its atoms"/>
          <p:cNvSpPr txBox="1"/>
          <p:nvPr>
            <p:ph type="title"/>
          </p:nvPr>
        </p:nvSpPr>
        <p:spPr>
          <a:xfrm>
            <a:off x="152400" y="76200"/>
            <a:ext cx="8534400" cy="914400"/>
          </a:xfrm>
          <a:prstGeom prst="rect">
            <a:avLst/>
          </a:prstGeom>
        </p:spPr>
        <p:txBody>
          <a:bodyPr/>
          <a:lstStyle/>
          <a:p>
            <a:pPr/>
            <a:r>
              <a:t>Concept 2.2: An element’s properties</a:t>
            </a:r>
            <a:br/>
            <a:r>
              <a:t>depend on the structure of its atoms</a:t>
            </a:r>
          </a:p>
        </p:txBody>
      </p:sp>
      <p:sp>
        <p:nvSpPr>
          <p:cNvPr id="132" name="Each element consists of unique atoms…"/>
          <p:cNvSpPr txBox="1"/>
          <p:nvPr>
            <p:ph type="body" sz="half" idx="1"/>
          </p:nvPr>
        </p:nvSpPr>
        <p:spPr>
          <a:xfrm>
            <a:off x="228600" y="1212850"/>
            <a:ext cx="8534400" cy="1854200"/>
          </a:xfrm>
          <a:prstGeom prst="rect">
            <a:avLst/>
          </a:prstGeom>
        </p:spPr>
        <p:txBody>
          <a:bodyPr/>
          <a:lstStyle/>
          <a:p>
            <a:pPr/>
            <a:r>
              <a:t>Each element consists of unique </a:t>
            </a:r>
            <a:r>
              <a:rPr b="1"/>
              <a:t>atoms</a:t>
            </a:r>
            <a:endParaRPr b="1"/>
          </a:p>
          <a:p>
            <a:pPr/>
            <a:r>
              <a:t>An atom is the smallest unit of matter that still retains the properties of an element</a:t>
            </a:r>
          </a:p>
        </p:txBody>
      </p:sp>
      <p:sp>
        <p:nvSpPr>
          <p:cNvPr id="133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13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ubatomic Particle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Subatomic Particles</a:t>
            </a:r>
          </a:p>
        </p:txBody>
      </p:sp>
      <p:sp>
        <p:nvSpPr>
          <p:cNvPr id="138" name="Atoms are composed of subatomic particles…"/>
          <p:cNvSpPr txBox="1"/>
          <p:nvPr>
            <p:ph type="body" idx="1"/>
          </p:nvPr>
        </p:nvSpPr>
        <p:spPr>
          <a:xfrm>
            <a:off x="228600" y="1219200"/>
            <a:ext cx="8534400" cy="3511550"/>
          </a:xfrm>
          <a:prstGeom prst="rect">
            <a:avLst/>
          </a:prstGeom>
        </p:spPr>
        <p:txBody>
          <a:bodyPr/>
          <a:lstStyle/>
          <a:p>
            <a:pPr/>
            <a:r>
              <a:t>Atoms are composed of </a:t>
            </a:r>
            <a:r>
              <a:rPr i="1"/>
              <a:t>subatomic particles</a:t>
            </a:r>
            <a:endParaRPr i="1"/>
          </a:p>
          <a:p>
            <a:pPr/>
            <a:r>
              <a:t>Relevant subatomic particles include:</a:t>
            </a:r>
          </a:p>
          <a:p>
            <a:pPr lvl="1" marL="914400" indent="-449262">
              <a:spcBef>
                <a:spcPts val="0"/>
              </a:spcBef>
              <a:buFont typeface="Times New Roman"/>
              <a:defRPr b="1" sz="2800"/>
            </a:pPr>
            <a:r>
              <a:t>Neutrons</a:t>
            </a:r>
            <a:r>
              <a:rPr b="0"/>
              <a:t> (no electrical charge)</a:t>
            </a:r>
          </a:p>
          <a:p>
            <a:pPr lvl="1" marL="914400" indent="-449262">
              <a:spcBef>
                <a:spcPts val="0"/>
              </a:spcBef>
              <a:buFont typeface="Times New Roman"/>
              <a:defRPr b="1" sz="2800"/>
            </a:pPr>
            <a:r>
              <a:t>Protons</a:t>
            </a:r>
            <a:r>
              <a:rPr b="0"/>
              <a:t> (positive charge)</a:t>
            </a:r>
          </a:p>
          <a:p>
            <a:pPr lvl="1" marL="914400" indent="-449262">
              <a:spcBef>
                <a:spcPts val="0"/>
              </a:spcBef>
              <a:buFont typeface="Times New Roman"/>
              <a:defRPr b="1" sz="2800"/>
            </a:pPr>
            <a:r>
              <a:t>Electrons</a:t>
            </a:r>
            <a:r>
              <a:rPr b="0"/>
              <a:t> (negative charge)</a:t>
            </a:r>
          </a:p>
        </p:txBody>
      </p:sp>
      <p:sp>
        <p:nvSpPr>
          <p:cNvPr id="139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141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Neutrons and protons form the atomic nucleus…"/>
          <p:cNvSpPr txBox="1"/>
          <p:nvPr>
            <p:ph type="body" idx="1"/>
          </p:nvPr>
        </p:nvSpPr>
        <p:spPr>
          <a:xfrm>
            <a:off x="228600" y="1212850"/>
            <a:ext cx="8534400" cy="35464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Times"/>
            </a:pPr>
            <a:r>
              <a:t>Neutrons and protons form the </a:t>
            </a:r>
            <a:r>
              <a:rPr b="1"/>
              <a:t>atomic nucleus</a:t>
            </a:r>
            <a:endParaRPr b="1"/>
          </a:p>
          <a:p>
            <a:pPr>
              <a:lnSpc>
                <a:spcPct val="90000"/>
              </a:lnSpc>
              <a:buFont typeface="Times"/>
            </a:pPr>
            <a:r>
              <a:t>Electrons form a cloud around the nucleus</a:t>
            </a:r>
          </a:p>
          <a:p>
            <a:pPr>
              <a:lnSpc>
                <a:spcPct val="90000"/>
              </a:lnSpc>
              <a:buFont typeface="Times"/>
            </a:pPr>
            <a:r>
              <a:t>Neutron mass and proton mass are almost identical and are measured in </a:t>
            </a:r>
            <a:r>
              <a:rPr b="1"/>
              <a:t>daltons</a:t>
            </a:r>
          </a:p>
        </p:txBody>
      </p:sp>
      <p:sp>
        <p:nvSpPr>
          <p:cNvPr id="144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146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02_05HeliumModels-U.jpeg" descr="02_05HeliumModel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637" y="958850"/>
            <a:ext cx="7578726" cy="49387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Cloud of negative…"/>
          <p:cNvSpPr txBox="1"/>
          <p:nvPr/>
        </p:nvSpPr>
        <p:spPr>
          <a:xfrm>
            <a:off x="1641475" y="963612"/>
            <a:ext cx="2425700" cy="54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/>
            </a:pPr>
            <a:r>
              <a:t>Cloud of negative</a:t>
            </a:r>
          </a:p>
          <a:p>
            <a:pPr>
              <a:lnSpc>
                <a:spcPct val="90000"/>
              </a:lnSpc>
              <a:defRPr b="1" sz="2000"/>
            </a:pPr>
            <a:r>
              <a:t>charge (2 electrons)</a:t>
            </a:r>
          </a:p>
        </p:txBody>
      </p:sp>
      <p:sp>
        <p:nvSpPr>
          <p:cNvPr id="150" name="Fig. 2-5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2-5</a:t>
            </a:r>
          </a:p>
        </p:txBody>
      </p:sp>
      <p:sp>
        <p:nvSpPr>
          <p:cNvPr id="151" name="Line"/>
          <p:cNvSpPr/>
          <p:nvPr/>
        </p:nvSpPr>
        <p:spPr>
          <a:xfrm>
            <a:off x="2730500" y="1574800"/>
            <a:ext cx="0" cy="5524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Nucleus"/>
          <p:cNvSpPr txBox="1"/>
          <p:nvPr/>
        </p:nvSpPr>
        <p:spPr>
          <a:xfrm>
            <a:off x="4473575" y="1935162"/>
            <a:ext cx="102235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2000"/>
            </a:lvl1pPr>
          </a:lstStyle>
          <a:p>
            <a:pPr/>
            <a:r>
              <a:t>Nucleus</a:t>
            </a:r>
          </a:p>
        </p:txBody>
      </p:sp>
      <p:sp>
        <p:nvSpPr>
          <p:cNvPr id="153" name="Line"/>
          <p:cNvSpPr/>
          <p:nvPr/>
        </p:nvSpPr>
        <p:spPr>
          <a:xfrm rot="8056752">
            <a:off x="2949574" y="2746374"/>
            <a:ext cx="292102" cy="892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54" name="Line"/>
          <p:cNvSpPr/>
          <p:nvPr/>
        </p:nvSpPr>
        <p:spPr>
          <a:xfrm flipV="1">
            <a:off x="3187700" y="2120900"/>
            <a:ext cx="1123951" cy="97948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5" name="Line"/>
          <p:cNvSpPr/>
          <p:nvPr/>
        </p:nvSpPr>
        <p:spPr>
          <a:xfrm rot="2715541">
            <a:off x="6448424" y="2733674"/>
            <a:ext cx="292101" cy="89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56" name="Line"/>
          <p:cNvSpPr/>
          <p:nvPr/>
        </p:nvSpPr>
        <p:spPr>
          <a:xfrm>
            <a:off x="5594350" y="2089149"/>
            <a:ext cx="901701" cy="9906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Electrons"/>
          <p:cNvSpPr txBox="1"/>
          <p:nvPr/>
        </p:nvSpPr>
        <p:spPr>
          <a:xfrm>
            <a:off x="6365875" y="1217612"/>
            <a:ext cx="116205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2000"/>
            </a:lvl1pPr>
          </a:lstStyle>
          <a:p>
            <a:pPr/>
            <a:r>
              <a:t>Electrons</a:t>
            </a:r>
          </a:p>
        </p:txBody>
      </p:sp>
      <p:sp>
        <p:nvSpPr>
          <p:cNvPr id="158" name="Line"/>
          <p:cNvSpPr/>
          <p:nvPr/>
        </p:nvSpPr>
        <p:spPr>
          <a:xfrm flipV="1">
            <a:off x="6624637" y="1523999"/>
            <a:ext cx="330201" cy="65722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Line"/>
          <p:cNvSpPr/>
          <p:nvPr/>
        </p:nvSpPr>
        <p:spPr>
          <a:xfrm>
            <a:off x="6948487" y="1525587"/>
            <a:ext cx="315914" cy="6651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(b)"/>
          <p:cNvSpPr txBox="1"/>
          <p:nvPr/>
        </p:nvSpPr>
        <p:spPr>
          <a:xfrm>
            <a:off x="6810375" y="5440362"/>
            <a:ext cx="36195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2000"/>
            </a:lvl1pPr>
          </a:lstStyle>
          <a:p>
            <a:pPr/>
            <a:r>
              <a:t>(b)</a:t>
            </a:r>
          </a:p>
        </p:txBody>
      </p:sp>
      <p:sp>
        <p:nvSpPr>
          <p:cNvPr id="161" name="(a)"/>
          <p:cNvSpPr txBox="1"/>
          <p:nvPr/>
        </p:nvSpPr>
        <p:spPr>
          <a:xfrm>
            <a:off x="2593975" y="5446712"/>
            <a:ext cx="36195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2000"/>
            </a:lvl1pPr>
          </a:lstStyle>
          <a:p>
            <a:pPr/>
            <a:r>
              <a:t>(a)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tomic Number and Atomic Mas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Atomic Number and Atomic Mass</a:t>
            </a:r>
          </a:p>
        </p:txBody>
      </p:sp>
      <p:sp>
        <p:nvSpPr>
          <p:cNvPr id="166" name="Atoms of the various elements differ in number of subatomic particles…"/>
          <p:cNvSpPr txBox="1"/>
          <p:nvPr>
            <p:ph type="body" idx="1"/>
          </p:nvPr>
        </p:nvSpPr>
        <p:spPr>
          <a:xfrm>
            <a:off x="228600" y="1371600"/>
            <a:ext cx="8534400" cy="4737100"/>
          </a:xfrm>
          <a:prstGeom prst="rect">
            <a:avLst/>
          </a:prstGeom>
        </p:spPr>
        <p:txBody>
          <a:bodyPr/>
          <a:lstStyle/>
          <a:p>
            <a:pPr/>
            <a:r>
              <a:t>Atoms of the various elements differ in number of subatomic particles</a:t>
            </a:r>
          </a:p>
          <a:p>
            <a:pPr/>
            <a:r>
              <a:t>An element’s </a:t>
            </a:r>
            <a:r>
              <a:rPr b="1"/>
              <a:t>atomic number </a:t>
            </a:r>
            <a:r>
              <a:t>is the number of protons in its nucleus</a:t>
            </a:r>
          </a:p>
          <a:p>
            <a:pPr/>
            <a:r>
              <a:t>An element’s </a:t>
            </a:r>
            <a:r>
              <a:rPr b="1"/>
              <a:t>mass number </a:t>
            </a:r>
            <a:r>
              <a:t>is the sum of protons plus neutrons in the nucleus </a:t>
            </a:r>
          </a:p>
          <a:p>
            <a:pPr>
              <a:defRPr b="1"/>
            </a:pPr>
            <a:r>
              <a:t>Atomic mass</a:t>
            </a:r>
            <a:r>
              <a:rPr b="0"/>
              <a:t>, the atom’s total mass, can be approximated by the mass number</a:t>
            </a:r>
          </a:p>
        </p:txBody>
      </p:sp>
      <p:sp>
        <p:nvSpPr>
          <p:cNvPr id="167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169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sotope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Isotopes</a:t>
            </a:r>
          </a:p>
        </p:txBody>
      </p:sp>
      <p:sp>
        <p:nvSpPr>
          <p:cNvPr id="172" name="All atoms of an element have the same number of protons but may differ in number of neutrons…"/>
          <p:cNvSpPr txBox="1"/>
          <p:nvPr>
            <p:ph type="body" idx="1"/>
          </p:nvPr>
        </p:nvSpPr>
        <p:spPr>
          <a:xfrm>
            <a:off x="228600" y="1219200"/>
            <a:ext cx="8534400" cy="42799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All atoms of an element have the same number of protons but may differ in number of neutrons</a:t>
            </a:r>
          </a:p>
          <a:p>
            <a:pPr>
              <a:defRPr b="1">
                <a:solidFill>
                  <a:srgbClr val="FF2600"/>
                </a:solidFill>
              </a:defRPr>
            </a:pPr>
            <a:r>
              <a:t>Isotopes </a:t>
            </a:r>
            <a:r>
              <a:rPr b="0"/>
              <a:t>are two atoms of an element that differ in number of neutrons</a:t>
            </a:r>
            <a:endParaRPr b="0"/>
          </a:p>
          <a:p>
            <a:pPr>
              <a:defRPr b="1">
                <a:solidFill>
                  <a:srgbClr val="FF2600"/>
                </a:solidFill>
              </a:defRPr>
            </a:pPr>
            <a:r>
              <a:t>Radioactive isotopes </a:t>
            </a:r>
            <a:r>
              <a:rPr b="0"/>
              <a:t>decay spontaneously, giving off particles and energy</a:t>
            </a:r>
          </a:p>
        </p:txBody>
      </p:sp>
      <p:sp>
        <p:nvSpPr>
          <p:cNvPr id="173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17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ome applications of radioactive isotopes in biological research are:…"/>
          <p:cNvSpPr txBox="1"/>
          <p:nvPr>
            <p:ph type="body" idx="1"/>
          </p:nvPr>
        </p:nvSpPr>
        <p:spPr>
          <a:xfrm>
            <a:off x="228600" y="1212850"/>
            <a:ext cx="8534400" cy="29924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solidFill>
                  <a:srgbClr val="FF2600"/>
                </a:solidFill>
              </a:defRPr>
            </a:pPr>
            <a:r>
              <a:t>Some applications of radioactive isotopes in biological research are:</a:t>
            </a:r>
          </a:p>
          <a:p>
            <a:pPr lvl="1" marL="914400" indent="-449262">
              <a:lnSpc>
                <a:spcPct val="90000"/>
              </a:lnSpc>
              <a:spcBef>
                <a:spcPts val="0"/>
              </a:spcBef>
              <a:buFont typeface="Times New Roman"/>
              <a:defRPr sz="2800">
                <a:solidFill>
                  <a:srgbClr val="FF2600"/>
                </a:solidFill>
              </a:defRPr>
            </a:pPr>
            <a:r>
              <a:t>Dating fossils</a:t>
            </a:r>
          </a:p>
          <a:p>
            <a:pPr lvl="1" marL="914400" indent="-449262">
              <a:lnSpc>
                <a:spcPct val="90000"/>
              </a:lnSpc>
              <a:spcBef>
                <a:spcPts val="0"/>
              </a:spcBef>
              <a:buFont typeface="Times New Roman"/>
              <a:defRPr sz="2800">
                <a:solidFill>
                  <a:srgbClr val="FF2600"/>
                </a:solidFill>
              </a:defRPr>
            </a:pPr>
            <a:r>
              <a:t>Tracing atoms through metabolic processes</a:t>
            </a:r>
          </a:p>
          <a:p>
            <a:pPr lvl="1" marL="914400" indent="-449262">
              <a:lnSpc>
                <a:spcPct val="90000"/>
              </a:lnSpc>
              <a:spcBef>
                <a:spcPts val="0"/>
              </a:spcBef>
              <a:buFont typeface="Times New Roman"/>
              <a:defRPr sz="2800">
                <a:solidFill>
                  <a:srgbClr val="FF2600"/>
                </a:solidFill>
              </a:defRPr>
            </a:pPr>
            <a:r>
              <a:t>Diagnosing medical disorders</a:t>
            </a:r>
          </a:p>
        </p:txBody>
      </p:sp>
      <p:sp>
        <p:nvSpPr>
          <p:cNvPr id="17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180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02_06-RadioactiveTracers-U.jpeg" descr="02_06-RadioactiveTracer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14662" y="136525"/>
            <a:ext cx="3114676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Circle"/>
          <p:cNvSpPr/>
          <p:nvPr/>
        </p:nvSpPr>
        <p:spPr>
          <a:xfrm>
            <a:off x="3051175" y="4714875"/>
            <a:ext cx="127000" cy="127000"/>
          </a:xfrm>
          <a:prstGeom prst="ellipse">
            <a:avLst/>
          </a:prstGeom>
          <a:solidFill>
            <a:srgbClr val="048FCB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84" name="Circle"/>
          <p:cNvSpPr/>
          <p:nvPr/>
        </p:nvSpPr>
        <p:spPr>
          <a:xfrm>
            <a:off x="3051175" y="2168525"/>
            <a:ext cx="127000" cy="127000"/>
          </a:xfrm>
          <a:prstGeom prst="ellipse">
            <a:avLst/>
          </a:prstGeom>
          <a:solidFill>
            <a:srgbClr val="048FCB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85" name="Circle"/>
          <p:cNvSpPr/>
          <p:nvPr/>
        </p:nvSpPr>
        <p:spPr>
          <a:xfrm>
            <a:off x="3048000" y="1231900"/>
            <a:ext cx="127000" cy="127000"/>
          </a:xfrm>
          <a:prstGeom prst="ellipse">
            <a:avLst/>
          </a:prstGeom>
          <a:solidFill>
            <a:srgbClr val="048FCB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86" name="Rectangle"/>
          <p:cNvSpPr/>
          <p:nvPr/>
        </p:nvSpPr>
        <p:spPr>
          <a:xfrm>
            <a:off x="3048000" y="5008562"/>
            <a:ext cx="876300" cy="147638"/>
          </a:xfrm>
          <a:prstGeom prst="rect">
            <a:avLst/>
          </a:prstGeom>
          <a:solidFill>
            <a:srgbClr val="FECC69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87" name="Rectangle"/>
          <p:cNvSpPr/>
          <p:nvPr/>
        </p:nvSpPr>
        <p:spPr>
          <a:xfrm>
            <a:off x="3052762" y="165100"/>
            <a:ext cx="884238" cy="157163"/>
          </a:xfrm>
          <a:prstGeom prst="rect">
            <a:avLst/>
          </a:prstGeom>
          <a:solidFill>
            <a:srgbClr val="FECC69">
              <a:alpha val="99000"/>
            </a:srgbClr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188" name="Fig. 2-6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2-6</a:t>
            </a:r>
          </a:p>
        </p:txBody>
      </p:sp>
      <p:sp>
        <p:nvSpPr>
          <p:cNvPr id="189" name="TECHNIQUE"/>
          <p:cNvSpPr txBox="1"/>
          <p:nvPr/>
        </p:nvSpPr>
        <p:spPr>
          <a:xfrm>
            <a:off x="3106737" y="192087"/>
            <a:ext cx="635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5C3F8C"/>
                </a:solidFill>
              </a:defRPr>
            </a:lvl1pPr>
          </a:lstStyle>
          <a:p>
            <a:pPr/>
            <a:r>
              <a:t>TECHNIQUE</a:t>
            </a:r>
          </a:p>
        </p:txBody>
      </p:sp>
      <p:sp>
        <p:nvSpPr>
          <p:cNvPr id="190" name="RESULTS"/>
          <p:cNvSpPr txBox="1"/>
          <p:nvPr/>
        </p:nvSpPr>
        <p:spPr>
          <a:xfrm>
            <a:off x="3103562" y="5027612"/>
            <a:ext cx="51276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5C3F8C"/>
                </a:solidFill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191" name="Compounds including…"/>
          <p:cNvSpPr txBox="1"/>
          <p:nvPr/>
        </p:nvSpPr>
        <p:spPr>
          <a:xfrm>
            <a:off x="3762375" y="458787"/>
            <a:ext cx="1122363" cy="317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800"/>
            </a:pPr>
            <a:r>
              <a:t>Compounds including</a:t>
            </a:r>
          </a:p>
          <a:p>
            <a:pPr>
              <a:lnSpc>
                <a:spcPct val="90000"/>
              </a:lnSpc>
              <a:defRPr b="1" sz="800"/>
            </a:pPr>
            <a:r>
              <a:t>radioactive tracer</a:t>
            </a:r>
          </a:p>
          <a:p>
            <a:pPr>
              <a:lnSpc>
                <a:spcPct val="90000"/>
              </a:lnSpc>
              <a:defRPr b="1" sz="800"/>
            </a:pPr>
            <a:r>
              <a:t>(bright blue)</a:t>
            </a:r>
          </a:p>
        </p:txBody>
      </p:sp>
      <p:sp>
        <p:nvSpPr>
          <p:cNvPr id="192" name="Incubators"/>
          <p:cNvSpPr txBox="1"/>
          <p:nvPr/>
        </p:nvSpPr>
        <p:spPr>
          <a:xfrm>
            <a:off x="5168900" y="449262"/>
            <a:ext cx="52546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Incubators</a:t>
            </a:r>
          </a:p>
        </p:txBody>
      </p:sp>
      <p:sp>
        <p:nvSpPr>
          <p:cNvPr id="193" name="1"/>
          <p:cNvSpPr txBox="1"/>
          <p:nvPr/>
        </p:nvSpPr>
        <p:spPr>
          <a:xfrm>
            <a:off x="5026025" y="598487"/>
            <a:ext cx="5873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1</a:t>
            </a:r>
          </a:p>
        </p:txBody>
      </p:sp>
      <p:sp>
        <p:nvSpPr>
          <p:cNvPr id="194" name="2"/>
          <p:cNvSpPr txBox="1"/>
          <p:nvPr/>
        </p:nvSpPr>
        <p:spPr>
          <a:xfrm>
            <a:off x="5387975" y="598487"/>
            <a:ext cx="5873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2</a:t>
            </a:r>
          </a:p>
        </p:txBody>
      </p:sp>
      <p:sp>
        <p:nvSpPr>
          <p:cNvPr id="195" name="3"/>
          <p:cNvSpPr txBox="1"/>
          <p:nvPr/>
        </p:nvSpPr>
        <p:spPr>
          <a:xfrm>
            <a:off x="5756275" y="595312"/>
            <a:ext cx="5873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3</a:t>
            </a:r>
          </a:p>
        </p:txBody>
      </p:sp>
      <p:sp>
        <p:nvSpPr>
          <p:cNvPr id="196" name="4"/>
          <p:cNvSpPr txBox="1"/>
          <p:nvPr/>
        </p:nvSpPr>
        <p:spPr>
          <a:xfrm>
            <a:off x="5032375" y="960437"/>
            <a:ext cx="5873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4</a:t>
            </a:r>
          </a:p>
        </p:txBody>
      </p:sp>
      <p:sp>
        <p:nvSpPr>
          <p:cNvPr id="197" name="5"/>
          <p:cNvSpPr txBox="1"/>
          <p:nvPr/>
        </p:nvSpPr>
        <p:spPr>
          <a:xfrm>
            <a:off x="5384800" y="957262"/>
            <a:ext cx="5873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5</a:t>
            </a:r>
          </a:p>
        </p:txBody>
      </p:sp>
      <p:sp>
        <p:nvSpPr>
          <p:cNvPr id="198" name="6"/>
          <p:cNvSpPr txBox="1"/>
          <p:nvPr/>
        </p:nvSpPr>
        <p:spPr>
          <a:xfrm>
            <a:off x="5746750" y="954087"/>
            <a:ext cx="5873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6</a:t>
            </a:r>
          </a:p>
        </p:txBody>
      </p:sp>
      <p:sp>
        <p:nvSpPr>
          <p:cNvPr id="199" name="7"/>
          <p:cNvSpPr txBox="1"/>
          <p:nvPr/>
        </p:nvSpPr>
        <p:spPr>
          <a:xfrm>
            <a:off x="5032375" y="1322387"/>
            <a:ext cx="5873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7</a:t>
            </a:r>
          </a:p>
        </p:txBody>
      </p:sp>
      <p:sp>
        <p:nvSpPr>
          <p:cNvPr id="200" name="8"/>
          <p:cNvSpPr txBox="1"/>
          <p:nvPr/>
        </p:nvSpPr>
        <p:spPr>
          <a:xfrm>
            <a:off x="5387975" y="1319212"/>
            <a:ext cx="5873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8</a:t>
            </a:r>
          </a:p>
        </p:txBody>
      </p:sp>
      <p:sp>
        <p:nvSpPr>
          <p:cNvPr id="201" name="9"/>
          <p:cNvSpPr txBox="1"/>
          <p:nvPr/>
        </p:nvSpPr>
        <p:spPr>
          <a:xfrm>
            <a:off x="5749925" y="1325562"/>
            <a:ext cx="5873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9</a:t>
            </a:r>
          </a:p>
        </p:txBody>
      </p:sp>
      <p:sp>
        <p:nvSpPr>
          <p:cNvPr id="202" name="10°C"/>
          <p:cNvSpPr txBox="1"/>
          <p:nvPr/>
        </p:nvSpPr>
        <p:spPr>
          <a:xfrm>
            <a:off x="4924425" y="728662"/>
            <a:ext cx="2397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10°C</a:t>
            </a:r>
          </a:p>
        </p:txBody>
      </p:sp>
      <p:sp>
        <p:nvSpPr>
          <p:cNvPr id="203" name="15°C"/>
          <p:cNvSpPr txBox="1"/>
          <p:nvPr/>
        </p:nvSpPr>
        <p:spPr>
          <a:xfrm>
            <a:off x="5286375" y="728662"/>
            <a:ext cx="2397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15°C</a:t>
            </a:r>
          </a:p>
        </p:txBody>
      </p:sp>
      <p:sp>
        <p:nvSpPr>
          <p:cNvPr id="204" name="20°C"/>
          <p:cNvSpPr txBox="1"/>
          <p:nvPr/>
        </p:nvSpPr>
        <p:spPr>
          <a:xfrm>
            <a:off x="5645150" y="728662"/>
            <a:ext cx="2397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20°C</a:t>
            </a:r>
          </a:p>
        </p:txBody>
      </p:sp>
      <p:sp>
        <p:nvSpPr>
          <p:cNvPr id="205" name="25°C"/>
          <p:cNvSpPr txBox="1"/>
          <p:nvPr/>
        </p:nvSpPr>
        <p:spPr>
          <a:xfrm>
            <a:off x="4924425" y="1093787"/>
            <a:ext cx="2397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25°C</a:t>
            </a:r>
          </a:p>
        </p:txBody>
      </p:sp>
      <p:sp>
        <p:nvSpPr>
          <p:cNvPr id="206" name="30°C"/>
          <p:cNvSpPr txBox="1"/>
          <p:nvPr/>
        </p:nvSpPr>
        <p:spPr>
          <a:xfrm>
            <a:off x="5289550" y="1090612"/>
            <a:ext cx="2397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30°C</a:t>
            </a:r>
          </a:p>
        </p:txBody>
      </p:sp>
      <p:sp>
        <p:nvSpPr>
          <p:cNvPr id="207" name="35°C"/>
          <p:cNvSpPr txBox="1"/>
          <p:nvPr/>
        </p:nvSpPr>
        <p:spPr>
          <a:xfrm>
            <a:off x="5645150" y="1093787"/>
            <a:ext cx="2397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35°C</a:t>
            </a:r>
          </a:p>
        </p:txBody>
      </p:sp>
      <p:sp>
        <p:nvSpPr>
          <p:cNvPr id="208" name="40°C"/>
          <p:cNvSpPr txBox="1"/>
          <p:nvPr/>
        </p:nvSpPr>
        <p:spPr>
          <a:xfrm>
            <a:off x="4927600" y="1446212"/>
            <a:ext cx="2397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40°C</a:t>
            </a:r>
          </a:p>
        </p:txBody>
      </p:sp>
      <p:sp>
        <p:nvSpPr>
          <p:cNvPr id="209" name="45°C"/>
          <p:cNvSpPr txBox="1"/>
          <p:nvPr/>
        </p:nvSpPr>
        <p:spPr>
          <a:xfrm>
            <a:off x="5286375" y="1446212"/>
            <a:ext cx="2397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45°C</a:t>
            </a:r>
          </a:p>
        </p:txBody>
      </p:sp>
      <p:sp>
        <p:nvSpPr>
          <p:cNvPr id="210" name="50°C"/>
          <p:cNvSpPr txBox="1"/>
          <p:nvPr/>
        </p:nvSpPr>
        <p:spPr>
          <a:xfrm>
            <a:off x="5648325" y="1446212"/>
            <a:ext cx="2397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50°C</a:t>
            </a:r>
          </a:p>
        </p:txBody>
      </p:sp>
      <p:sp>
        <p:nvSpPr>
          <p:cNvPr id="211" name="1"/>
          <p:cNvSpPr txBox="1"/>
          <p:nvPr/>
        </p:nvSpPr>
        <p:spPr>
          <a:xfrm>
            <a:off x="3076575" y="1238250"/>
            <a:ext cx="58738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2" name="2"/>
          <p:cNvSpPr txBox="1"/>
          <p:nvPr/>
        </p:nvSpPr>
        <p:spPr>
          <a:xfrm>
            <a:off x="3084512" y="2178050"/>
            <a:ext cx="58738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3" name="3"/>
          <p:cNvSpPr txBox="1"/>
          <p:nvPr/>
        </p:nvSpPr>
        <p:spPr>
          <a:xfrm>
            <a:off x="3084512" y="4727575"/>
            <a:ext cx="58738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14" name="Human cells"/>
          <p:cNvSpPr txBox="1"/>
          <p:nvPr/>
        </p:nvSpPr>
        <p:spPr>
          <a:xfrm>
            <a:off x="4049712" y="911225"/>
            <a:ext cx="6477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Human cells</a:t>
            </a:r>
          </a:p>
        </p:txBody>
      </p:sp>
      <p:sp>
        <p:nvSpPr>
          <p:cNvPr id="215" name="Human…"/>
          <p:cNvSpPr txBox="1"/>
          <p:nvPr/>
        </p:nvSpPr>
        <p:spPr>
          <a:xfrm>
            <a:off x="3200400" y="1228725"/>
            <a:ext cx="1444625" cy="67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800"/>
            </a:pPr>
            <a:r>
              <a:t>Human</a:t>
            </a:r>
          </a:p>
          <a:p>
            <a:pPr>
              <a:defRPr b="1" sz="800"/>
            </a:pPr>
            <a:r>
              <a:t>cells are</a:t>
            </a:r>
          </a:p>
          <a:p>
            <a:pPr>
              <a:lnSpc>
                <a:spcPct val="90000"/>
              </a:lnSpc>
              <a:defRPr b="1" sz="800"/>
            </a:pPr>
            <a:r>
              <a:t>incubated</a:t>
            </a:r>
          </a:p>
          <a:p>
            <a:pPr>
              <a:defRPr b="1" sz="800"/>
            </a:pPr>
            <a:r>
              <a:t>with compounds used to</a:t>
            </a:r>
          </a:p>
          <a:p>
            <a:pPr>
              <a:lnSpc>
                <a:spcPct val="90000"/>
              </a:lnSpc>
              <a:defRPr b="1" sz="800"/>
            </a:pPr>
            <a:r>
              <a:t>make DNA. One compound is</a:t>
            </a:r>
          </a:p>
          <a:p>
            <a:pPr>
              <a:defRPr b="1" sz="800"/>
            </a:pPr>
            <a:r>
              <a:t>labeled with </a:t>
            </a:r>
            <a:r>
              <a:rPr baseline="30000" sz="1000"/>
              <a:t>3</a:t>
            </a:r>
            <a:r>
              <a:t>H.</a:t>
            </a:r>
          </a:p>
        </p:txBody>
      </p:sp>
      <p:sp>
        <p:nvSpPr>
          <p:cNvPr id="216" name="Line"/>
          <p:cNvSpPr/>
          <p:nvPr/>
        </p:nvSpPr>
        <p:spPr>
          <a:xfrm flipV="1">
            <a:off x="3754437" y="792162"/>
            <a:ext cx="76201" cy="7937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Line"/>
          <p:cNvSpPr/>
          <p:nvPr/>
        </p:nvSpPr>
        <p:spPr>
          <a:xfrm flipV="1">
            <a:off x="3954462" y="1028700"/>
            <a:ext cx="269876" cy="15716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Line"/>
          <p:cNvSpPr/>
          <p:nvPr/>
        </p:nvSpPr>
        <p:spPr>
          <a:xfrm flipV="1">
            <a:off x="4127500" y="1020762"/>
            <a:ext cx="101600" cy="20637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9" name="The cells are…"/>
          <p:cNvSpPr txBox="1"/>
          <p:nvPr/>
        </p:nvSpPr>
        <p:spPr>
          <a:xfrm>
            <a:off x="3216275" y="2165350"/>
            <a:ext cx="936625" cy="77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800"/>
            </a:pPr>
            <a:r>
              <a:t>The cells are</a:t>
            </a:r>
          </a:p>
          <a:p>
            <a:pPr>
              <a:lnSpc>
                <a:spcPct val="90000"/>
              </a:lnSpc>
              <a:defRPr b="1" sz="800"/>
            </a:pPr>
            <a:r>
              <a:t>placed in test</a:t>
            </a:r>
          </a:p>
          <a:p>
            <a:pPr>
              <a:defRPr b="1" sz="800"/>
            </a:pPr>
            <a:r>
              <a:t>tubes; their DNA is</a:t>
            </a:r>
          </a:p>
          <a:p>
            <a:pPr>
              <a:defRPr b="1" sz="800"/>
            </a:pPr>
            <a:r>
              <a:t>isolated; and</a:t>
            </a:r>
          </a:p>
          <a:p>
            <a:pPr>
              <a:defRPr b="1" sz="800"/>
            </a:pPr>
            <a:r>
              <a:t>unused labeled</a:t>
            </a:r>
          </a:p>
          <a:p>
            <a:pPr>
              <a:defRPr b="1" sz="800"/>
            </a:pPr>
            <a:r>
              <a:t>compounds are</a:t>
            </a:r>
          </a:p>
          <a:p>
            <a:pPr>
              <a:lnSpc>
                <a:spcPct val="90000"/>
              </a:lnSpc>
              <a:defRPr b="1" sz="800"/>
            </a:pPr>
            <a:r>
              <a:t>removed.</a:t>
            </a:r>
          </a:p>
        </p:txBody>
      </p:sp>
      <p:sp>
        <p:nvSpPr>
          <p:cNvPr id="220" name="DNA (old and new)"/>
          <p:cNvSpPr txBox="1"/>
          <p:nvPr/>
        </p:nvSpPr>
        <p:spPr>
          <a:xfrm>
            <a:off x="4808537" y="2173287"/>
            <a:ext cx="90487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DNA (old and new)</a:t>
            </a:r>
          </a:p>
        </p:txBody>
      </p:sp>
      <p:sp>
        <p:nvSpPr>
          <p:cNvPr id="221" name="Line"/>
          <p:cNvSpPr/>
          <p:nvPr/>
        </p:nvSpPr>
        <p:spPr>
          <a:xfrm flipV="1">
            <a:off x="4386262" y="2222499"/>
            <a:ext cx="401638" cy="57626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The test tubes are placed in a scintillation counter."/>
          <p:cNvSpPr txBox="1"/>
          <p:nvPr/>
        </p:nvSpPr>
        <p:spPr>
          <a:xfrm>
            <a:off x="3213100" y="4718050"/>
            <a:ext cx="27971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The test tubes are placed in a scintillation counter.</a:t>
            </a:r>
          </a:p>
        </p:txBody>
      </p:sp>
      <p:sp>
        <p:nvSpPr>
          <p:cNvPr id="223" name="Counts per minute…"/>
          <p:cNvSpPr txBox="1"/>
          <p:nvPr/>
        </p:nvSpPr>
        <p:spPr>
          <a:xfrm rot="16200000">
            <a:off x="2760248" y="5631276"/>
            <a:ext cx="919163" cy="223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800"/>
            </a:pPr>
            <a:r>
              <a:t>Counts per minute</a:t>
            </a:r>
          </a:p>
          <a:p>
            <a:pPr algn="ctr">
              <a:lnSpc>
                <a:spcPct val="90000"/>
              </a:lnSpc>
              <a:defRPr b="1" sz="800"/>
            </a:pPr>
            <a:r>
              <a:t>(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´</a:t>
            </a:r>
            <a:r>
              <a:t> 1,000)</a:t>
            </a:r>
          </a:p>
        </p:txBody>
      </p:sp>
      <p:sp>
        <p:nvSpPr>
          <p:cNvPr id="224" name="Optimum…"/>
          <p:cNvSpPr txBox="1"/>
          <p:nvPr/>
        </p:nvSpPr>
        <p:spPr>
          <a:xfrm>
            <a:off x="3684587" y="5287962"/>
            <a:ext cx="622301" cy="431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800"/>
            </a:pPr>
            <a:r>
              <a:t>Optimum</a:t>
            </a:r>
          </a:p>
          <a:p>
            <a:pPr>
              <a:lnSpc>
                <a:spcPct val="90000"/>
              </a:lnSpc>
              <a:defRPr b="1" sz="800"/>
            </a:pPr>
            <a:r>
              <a:t>temperature</a:t>
            </a:r>
          </a:p>
          <a:p>
            <a:pPr>
              <a:defRPr b="1" sz="800"/>
            </a:pPr>
            <a:r>
              <a:t>for DNA</a:t>
            </a:r>
          </a:p>
          <a:p>
            <a:pPr>
              <a:defRPr b="1" sz="800"/>
            </a:pPr>
            <a:r>
              <a:t>synthesis</a:t>
            </a:r>
          </a:p>
        </p:txBody>
      </p:sp>
      <p:sp>
        <p:nvSpPr>
          <p:cNvPr id="225" name="Temperature (ºC)"/>
          <p:cNvSpPr txBox="1"/>
          <p:nvPr/>
        </p:nvSpPr>
        <p:spPr>
          <a:xfrm>
            <a:off x="3935412" y="6372225"/>
            <a:ext cx="871538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Temperature (ºC)</a:t>
            </a:r>
          </a:p>
        </p:txBody>
      </p:sp>
      <p:sp>
        <p:nvSpPr>
          <p:cNvPr id="226" name="0"/>
          <p:cNvSpPr txBox="1"/>
          <p:nvPr/>
        </p:nvSpPr>
        <p:spPr>
          <a:xfrm>
            <a:off x="3430587" y="6145212"/>
            <a:ext cx="730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0</a:t>
            </a:r>
          </a:p>
        </p:txBody>
      </p:sp>
      <p:sp>
        <p:nvSpPr>
          <p:cNvPr id="227" name="10"/>
          <p:cNvSpPr txBox="1"/>
          <p:nvPr/>
        </p:nvSpPr>
        <p:spPr>
          <a:xfrm>
            <a:off x="3370262" y="5899150"/>
            <a:ext cx="130176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10</a:t>
            </a:r>
          </a:p>
        </p:txBody>
      </p:sp>
      <p:sp>
        <p:nvSpPr>
          <p:cNvPr id="228" name="10"/>
          <p:cNvSpPr txBox="1"/>
          <p:nvPr/>
        </p:nvSpPr>
        <p:spPr>
          <a:xfrm>
            <a:off x="3770312" y="6237287"/>
            <a:ext cx="13017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10</a:t>
            </a:r>
          </a:p>
        </p:txBody>
      </p:sp>
      <p:sp>
        <p:nvSpPr>
          <p:cNvPr id="229" name="20"/>
          <p:cNvSpPr txBox="1"/>
          <p:nvPr/>
        </p:nvSpPr>
        <p:spPr>
          <a:xfrm>
            <a:off x="3375025" y="5667375"/>
            <a:ext cx="1301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20</a:t>
            </a:r>
          </a:p>
        </p:txBody>
      </p:sp>
      <p:sp>
        <p:nvSpPr>
          <p:cNvPr id="230" name="20"/>
          <p:cNvSpPr txBox="1"/>
          <p:nvPr/>
        </p:nvSpPr>
        <p:spPr>
          <a:xfrm>
            <a:off x="4037012" y="6238875"/>
            <a:ext cx="130176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20</a:t>
            </a:r>
          </a:p>
        </p:txBody>
      </p:sp>
      <p:sp>
        <p:nvSpPr>
          <p:cNvPr id="231" name="30"/>
          <p:cNvSpPr txBox="1"/>
          <p:nvPr/>
        </p:nvSpPr>
        <p:spPr>
          <a:xfrm>
            <a:off x="3371850" y="5413375"/>
            <a:ext cx="1301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30</a:t>
            </a:r>
          </a:p>
        </p:txBody>
      </p:sp>
      <p:sp>
        <p:nvSpPr>
          <p:cNvPr id="232" name="30"/>
          <p:cNvSpPr txBox="1"/>
          <p:nvPr/>
        </p:nvSpPr>
        <p:spPr>
          <a:xfrm>
            <a:off x="4295775" y="6240462"/>
            <a:ext cx="13017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30</a:t>
            </a:r>
          </a:p>
        </p:txBody>
      </p:sp>
      <p:sp>
        <p:nvSpPr>
          <p:cNvPr id="233" name="40"/>
          <p:cNvSpPr txBox="1"/>
          <p:nvPr/>
        </p:nvSpPr>
        <p:spPr>
          <a:xfrm>
            <a:off x="4559300" y="6240462"/>
            <a:ext cx="13017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40</a:t>
            </a:r>
          </a:p>
        </p:txBody>
      </p:sp>
      <p:sp>
        <p:nvSpPr>
          <p:cNvPr id="234" name="50"/>
          <p:cNvSpPr txBox="1"/>
          <p:nvPr/>
        </p:nvSpPr>
        <p:spPr>
          <a:xfrm>
            <a:off x="4821237" y="6237287"/>
            <a:ext cx="13017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800"/>
            </a:lvl1pPr>
          </a:lstStyle>
          <a:p>
            <a:pPr/>
            <a:r>
              <a:t>50</a:t>
            </a:r>
          </a:p>
        </p:txBody>
      </p:sp>
      <p:sp>
        <p:nvSpPr>
          <p:cNvPr id="235" name="Line"/>
          <p:cNvSpPr/>
          <p:nvPr/>
        </p:nvSpPr>
        <p:spPr>
          <a:xfrm>
            <a:off x="4144962" y="5351462"/>
            <a:ext cx="338138" cy="381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02_07PETScan-U.jpeg" descr="02_07PETScan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6975" y="136525"/>
            <a:ext cx="6750050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Fig. 2-7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2-7</a:t>
            </a:r>
          </a:p>
        </p:txBody>
      </p:sp>
      <p:sp>
        <p:nvSpPr>
          <p:cNvPr id="241" name="Cancerous…"/>
          <p:cNvSpPr txBox="1"/>
          <p:nvPr/>
        </p:nvSpPr>
        <p:spPr>
          <a:xfrm>
            <a:off x="1638300" y="3903662"/>
            <a:ext cx="1325563" cy="78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>
                <a:solidFill>
                  <a:srgbClr val="FFFFFF"/>
                </a:solidFill>
              </a:defRPr>
            </a:pPr>
            <a:r>
              <a:t>Cancerous</a:t>
            </a:r>
          </a:p>
          <a:p>
            <a:pPr>
              <a:lnSpc>
                <a:spcPct val="80000"/>
              </a:lnSpc>
              <a:defRPr b="1" sz="2000">
                <a:solidFill>
                  <a:srgbClr val="FFFFFF"/>
                </a:solidFill>
              </a:defRPr>
            </a:pPr>
            <a:r>
              <a:t>throat</a:t>
            </a:r>
          </a:p>
          <a:p>
            <a:pPr>
              <a:lnSpc>
                <a:spcPct val="80000"/>
              </a:lnSpc>
              <a:defRPr b="1" sz="2000">
                <a:solidFill>
                  <a:srgbClr val="FFFFFF"/>
                </a:solidFill>
              </a:defRPr>
            </a:pPr>
            <a:r>
              <a:t>tissue</a:t>
            </a:r>
          </a:p>
        </p:txBody>
      </p:sp>
      <p:sp>
        <p:nvSpPr>
          <p:cNvPr id="242" name="Line"/>
          <p:cNvSpPr/>
          <p:nvPr/>
        </p:nvSpPr>
        <p:spPr>
          <a:xfrm flipV="1">
            <a:off x="2990850" y="3238500"/>
            <a:ext cx="1136650" cy="768350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erview: A Chemical Connection to Biology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Overview: A Chemical Connection to Biology</a:t>
            </a:r>
          </a:p>
        </p:txBody>
      </p:sp>
      <p:sp>
        <p:nvSpPr>
          <p:cNvPr id="51" name="Biology is a multidisciplinary science…"/>
          <p:cNvSpPr txBox="1"/>
          <p:nvPr>
            <p:ph type="body" idx="1"/>
          </p:nvPr>
        </p:nvSpPr>
        <p:spPr>
          <a:xfrm>
            <a:off x="228600" y="996950"/>
            <a:ext cx="8237538" cy="3117850"/>
          </a:xfrm>
          <a:prstGeom prst="rect">
            <a:avLst/>
          </a:prstGeom>
        </p:spPr>
        <p:txBody>
          <a:bodyPr lIns="46037" tIns="46037" rIns="46037" bIns="46037" anchor="ctr"/>
          <a:lstStyle/>
          <a:p>
            <a:pPr marL="305228" indent="-305228" defTabSz="795527">
              <a:lnSpc>
                <a:spcPct val="90000"/>
              </a:lnSpc>
              <a:spcBef>
                <a:spcPts val="1400"/>
              </a:spcBef>
              <a:buFont typeface="Times"/>
              <a:defRPr sz="1740"/>
            </a:pPr>
          </a:p>
          <a:p>
            <a:pPr marL="305228" indent="-305228" defTabSz="795527">
              <a:lnSpc>
                <a:spcPct val="90000"/>
              </a:lnSpc>
              <a:spcBef>
                <a:spcPts val="1200"/>
              </a:spcBef>
              <a:buFont typeface="Times"/>
              <a:defRPr sz="2262"/>
            </a:pPr>
            <a:r>
              <a:t>Biology is a multidisciplinary science</a:t>
            </a:r>
          </a:p>
          <a:p>
            <a:pPr marL="305228" indent="-305228" defTabSz="795527">
              <a:lnSpc>
                <a:spcPct val="90000"/>
              </a:lnSpc>
              <a:spcBef>
                <a:spcPts val="1200"/>
              </a:spcBef>
              <a:buFont typeface="Times"/>
              <a:defRPr sz="2262"/>
            </a:pPr>
            <a:r>
              <a:t>Living organisms are subject to basic laws of physics and chemistry</a:t>
            </a:r>
          </a:p>
          <a:p>
            <a:pPr marL="305228" indent="-305228" defTabSz="795527">
              <a:lnSpc>
                <a:spcPct val="90000"/>
              </a:lnSpc>
              <a:spcBef>
                <a:spcPts val="1200"/>
              </a:spcBef>
              <a:buFont typeface="Times"/>
              <a:defRPr sz="2262"/>
            </a:pPr>
            <a:r>
              <a:t>One example is the use of formic acid by ants to maintain “devil’s gardens,” stands of </a:t>
            </a:r>
            <a:r>
              <a:rPr i="1"/>
              <a:t>Duroia </a:t>
            </a:r>
            <a:r>
              <a:t>trees</a:t>
            </a:r>
            <a:endParaRPr sz="1653"/>
          </a:p>
          <a:p>
            <a:pPr marL="305228" indent="-305228" defTabSz="795527">
              <a:lnSpc>
                <a:spcPct val="90000"/>
              </a:lnSpc>
              <a:spcBef>
                <a:spcPts val="1400"/>
              </a:spcBef>
              <a:buFont typeface="Times"/>
              <a:defRPr sz="1653"/>
            </a:pPr>
          </a:p>
        </p:txBody>
      </p:sp>
      <p:sp>
        <p:nvSpPr>
          <p:cNvPr id="52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54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he Energy Levels of Electron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The Energy Levels of Electrons</a:t>
            </a:r>
          </a:p>
        </p:txBody>
      </p:sp>
      <p:sp>
        <p:nvSpPr>
          <p:cNvPr id="247" name="Energy is the capacity to cause change…"/>
          <p:cNvSpPr txBox="1"/>
          <p:nvPr>
            <p:ph type="body" idx="1"/>
          </p:nvPr>
        </p:nvSpPr>
        <p:spPr>
          <a:xfrm>
            <a:off x="228600" y="1212850"/>
            <a:ext cx="8534400" cy="4279900"/>
          </a:xfrm>
          <a:prstGeom prst="rect">
            <a:avLst/>
          </a:prstGeom>
        </p:spPr>
        <p:txBody>
          <a:bodyPr/>
          <a:lstStyle/>
          <a:p>
            <a:pPr>
              <a:buFont typeface="Times"/>
              <a:defRPr b="1"/>
            </a:pPr>
            <a:r>
              <a:t>Energy</a:t>
            </a:r>
            <a:r>
              <a:rPr b="0"/>
              <a:t> is the capacity to cause change</a:t>
            </a:r>
            <a:endParaRPr b="0"/>
          </a:p>
          <a:p>
            <a:pPr>
              <a:buFont typeface="Times"/>
              <a:defRPr b="1"/>
            </a:pPr>
            <a:r>
              <a:t>Potential energy </a:t>
            </a:r>
            <a:r>
              <a:rPr b="0"/>
              <a:t>is the energy that matter has because of its location or structure</a:t>
            </a:r>
            <a:endParaRPr b="0"/>
          </a:p>
          <a:p>
            <a:pPr>
              <a:buFont typeface="Times"/>
            </a:pPr>
            <a:r>
              <a:t>The electrons of an atom differ in their amounts of potential energy</a:t>
            </a:r>
          </a:p>
          <a:p>
            <a:pPr>
              <a:buFont typeface="Times"/>
            </a:pPr>
            <a:r>
              <a:t>An electron’s state of potential energy is called its energy level, or </a:t>
            </a:r>
            <a:r>
              <a:rPr b="1"/>
              <a:t>electron shell</a:t>
            </a:r>
          </a:p>
        </p:txBody>
      </p:sp>
      <p:sp>
        <p:nvSpPr>
          <p:cNvPr id="24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250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02_08-EnergyLevels-U.jpeg" descr="02_08-EnergyLevel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700" y="136525"/>
            <a:ext cx="8102600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Fig. 2-8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2-8</a:t>
            </a:r>
          </a:p>
        </p:txBody>
      </p:sp>
      <p:sp>
        <p:nvSpPr>
          <p:cNvPr id="254" name="(a) A ball bouncing down a flight…"/>
          <p:cNvSpPr txBox="1"/>
          <p:nvPr/>
        </p:nvSpPr>
        <p:spPr>
          <a:xfrm>
            <a:off x="965200" y="227012"/>
            <a:ext cx="3967163" cy="81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/>
            </a:pPr>
            <a:r>
              <a:t>(a) A ball bouncing down a flight</a:t>
            </a:r>
          </a:p>
          <a:p>
            <a:pPr>
              <a:lnSpc>
                <a:spcPct val="90000"/>
              </a:lnSpc>
              <a:defRPr b="1" sz="2000"/>
            </a:pPr>
            <a:r>
              <a:t>     of stairs provides an analogy</a:t>
            </a:r>
          </a:p>
          <a:p>
            <a:pPr>
              <a:lnSpc>
                <a:spcPct val="90000"/>
              </a:lnSpc>
              <a:defRPr b="1" sz="2000"/>
            </a:pPr>
            <a:r>
              <a:t>     for energy levels of electrons</a:t>
            </a:r>
          </a:p>
        </p:txBody>
      </p:sp>
      <p:sp>
        <p:nvSpPr>
          <p:cNvPr id="255" name="Line"/>
          <p:cNvSpPr/>
          <p:nvPr/>
        </p:nvSpPr>
        <p:spPr>
          <a:xfrm flipV="1">
            <a:off x="2990850" y="3238500"/>
            <a:ext cx="1136650" cy="76835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6" name="Third shell (highest energy…"/>
          <p:cNvSpPr txBox="1"/>
          <p:nvPr/>
        </p:nvSpPr>
        <p:spPr>
          <a:xfrm>
            <a:off x="539750" y="2284412"/>
            <a:ext cx="3262313" cy="54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/>
            </a:pPr>
            <a:r>
              <a:t>Third shell (highest energy</a:t>
            </a:r>
          </a:p>
          <a:p>
            <a:pPr>
              <a:lnSpc>
                <a:spcPct val="90000"/>
              </a:lnSpc>
              <a:defRPr b="1" sz="2000"/>
            </a:pPr>
            <a:r>
              <a:t>level)</a:t>
            </a:r>
          </a:p>
        </p:txBody>
      </p:sp>
      <p:sp>
        <p:nvSpPr>
          <p:cNvPr id="257" name="Second shell (higher…"/>
          <p:cNvSpPr txBox="1"/>
          <p:nvPr/>
        </p:nvSpPr>
        <p:spPr>
          <a:xfrm>
            <a:off x="539750" y="3332162"/>
            <a:ext cx="2525713" cy="54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/>
            </a:pPr>
            <a:r>
              <a:t>Second shell (higher</a:t>
            </a:r>
          </a:p>
          <a:p>
            <a:pPr>
              <a:lnSpc>
                <a:spcPct val="90000"/>
              </a:lnSpc>
              <a:defRPr b="1" sz="2000"/>
            </a:pPr>
            <a:r>
              <a:t>energy level)</a:t>
            </a:r>
          </a:p>
        </p:txBody>
      </p:sp>
      <p:sp>
        <p:nvSpPr>
          <p:cNvPr id="258" name="Energy…"/>
          <p:cNvSpPr txBox="1"/>
          <p:nvPr/>
        </p:nvSpPr>
        <p:spPr>
          <a:xfrm>
            <a:off x="5346700" y="3319462"/>
            <a:ext cx="1198563" cy="54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/>
            </a:pPr>
            <a:r>
              <a:t>Energy</a:t>
            </a:r>
          </a:p>
          <a:p>
            <a:pPr>
              <a:lnSpc>
                <a:spcPct val="90000"/>
              </a:lnSpc>
              <a:defRPr b="1" sz="2000"/>
            </a:pPr>
            <a:r>
              <a:t>absorbed</a:t>
            </a:r>
          </a:p>
        </p:txBody>
      </p:sp>
      <p:sp>
        <p:nvSpPr>
          <p:cNvPr id="259" name="First shell (lowest energy…"/>
          <p:cNvSpPr txBox="1"/>
          <p:nvPr/>
        </p:nvSpPr>
        <p:spPr>
          <a:xfrm>
            <a:off x="539750" y="4570412"/>
            <a:ext cx="3109913" cy="54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/>
            </a:pPr>
            <a:r>
              <a:t>First shell (lowest energy</a:t>
            </a:r>
          </a:p>
          <a:p>
            <a:pPr>
              <a:lnSpc>
                <a:spcPct val="90000"/>
              </a:lnSpc>
              <a:defRPr b="1" sz="2000"/>
            </a:pPr>
            <a:r>
              <a:t>level)</a:t>
            </a:r>
          </a:p>
        </p:txBody>
      </p:sp>
      <p:sp>
        <p:nvSpPr>
          <p:cNvPr id="260" name="Atomic…"/>
          <p:cNvSpPr txBox="1"/>
          <p:nvPr/>
        </p:nvSpPr>
        <p:spPr>
          <a:xfrm>
            <a:off x="2508250" y="5821362"/>
            <a:ext cx="976313" cy="54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/>
            </a:pPr>
            <a:r>
              <a:t>Atomic</a:t>
            </a:r>
          </a:p>
          <a:p>
            <a:pPr>
              <a:lnSpc>
                <a:spcPct val="90000"/>
              </a:lnSpc>
              <a:defRPr b="1" sz="2000"/>
            </a:pPr>
            <a:r>
              <a:t>nucleus</a:t>
            </a:r>
          </a:p>
        </p:txBody>
      </p:sp>
      <p:sp>
        <p:nvSpPr>
          <p:cNvPr id="261" name="(b)"/>
          <p:cNvSpPr txBox="1"/>
          <p:nvPr/>
        </p:nvSpPr>
        <p:spPr>
          <a:xfrm>
            <a:off x="546100" y="6272212"/>
            <a:ext cx="328613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2000"/>
            </a:lvl1pPr>
          </a:lstStyle>
          <a:p>
            <a:pPr/>
            <a:r>
              <a:t>(b)</a:t>
            </a:r>
          </a:p>
        </p:txBody>
      </p:sp>
      <p:sp>
        <p:nvSpPr>
          <p:cNvPr id="262" name="Energy…"/>
          <p:cNvSpPr txBox="1"/>
          <p:nvPr/>
        </p:nvSpPr>
        <p:spPr>
          <a:xfrm>
            <a:off x="7747000" y="5046662"/>
            <a:ext cx="919163" cy="54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/>
            </a:pPr>
            <a:r>
              <a:t>Energy</a:t>
            </a:r>
          </a:p>
          <a:p>
            <a:pPr>
              <a:lnSpc>
                <a:spcPct val="90000"/>
              </a:lnSpc>
              <a:defRPr b="1" sz="2000"/>
            </a:pPr>
            <a:r>
              <a:t>lost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Electron Distribution and Chemical Propertie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Electron Distribution and Chemical Properties</a:t>
            </a:r>
          </a:p>
        </p:txBody>
      </p:sp>
      <p:sp>
        <p:nvSpPr>
          <p:cNvPr id="267" name="The chemical behavior of an atom is determined by the distribution of electrons in electron shells…"/>
          <p:cNvSpPr txBox="1"/>
          <p:nvPr>
            <p:ph type="body" sz="half" idx="1"/>
          </p:nvPr>
        </p:nvSpPr>
        <p:spPr>
          <a:xfrm>
            <a:off x="228600" y="1212850"/>
            <a:ext cx="8534400" cy="25384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The chemical behavior of an atom is determined by the distribution of electrons in electron shells</a:t>
            </a:r>
          </a:p>
          <a:p>
            <a:pPr>
              <a:lnSpc>
                <a:spcPct val="90000"/>
              </a:lnSpc>
              <a:buFont typeface="Times"/>
            </a:pPr>
            <a:r>
              <a:t>The </a:t>
            </a:r>
            <a:r>
              <a:rPr i="1"/>
              <a:t>periodic table of the elements </a:t>
            </a:r>
            <a:r>
              <a:t>shows the electron distribution for each element</a:t>
            </a:r>
          </a:p>
        </p:txBody>
      </p:sp>
      <p:sp>
        <p:nvSpPr>
          <p:cNvPr id="26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9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270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02_09ElectronDiagrams-U.jpeg" descr="02_09ElectronDiagram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1068387"/>
            <a:ext cx="8548688" cy="4719638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Fig. 2-9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2-9</a:t>
            </a:r>
          </a:p>
        </p:txBody>
      </p:sp>
      <p:sp>
        <p:nvSpPr>
          <p:cNvPr id="274" name="Hydrogen…"/>
          <p:cNvSpPr txBox="1"/>
          <p:nvPr/>
        </p:nvSpPr>
        <p:spPr>
          <a:xfrm>
            <a:off x="1047750" y="1166812"/>
            <a:ext cx="9318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Hydrogen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1</a:t>
            </a:r>
            <a:r>
              <a:rPr baseline="0" sz="1400"/>
              <a:t>H</a:t>
            </a:r>
          </a:p>
        </p:txBody>
      </p:sp>
      <p:sp>
        <p:nvSpPr>
          <p:cNvPr id="275" name="Lithium…"/>
          <p:cNvSpPr txBox="1"/>
          <p:nvPr/>
        </p:nvSpPr>
        <p:spPr>
          <a:xfrm>
            <a:off x="1149350" y="2659062"/>
            <a:ext cx="7159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Lithium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3</a:t>
            </a:r>
            <a:r>
              <a:rPr baseline="0" sz="1400"/>
              <a:t>Li</a:t>
            </a:r>
          </a:p>
        </p:txBody>
      </p:sp>
      <p:sp>
        <p:nvSpPr>
          <p:cNvPr id="276" name="Beryllium…"/>
          <p:cNvSpPr txBox="1"/>
          <p:nvPr/>
        </p:nvSpPr>
        <p:spPr>
          <a:xfrm>
            <a:off x="2057400" y="2659062"/>
            <a:ext cx="8175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Beryllium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4</a:t>
            </a:r>
            <a:r>
              <a:rPr baseline="0" sz="1400"/>
              <a:t>Be</a:t>
            </a:r>
          </a:p>
        </p:txBody>
      </p:sp>
      <p:sp>
        <p:nvSpPr>
          <p:cNvPr id="277" name="Boron…"/>
          <p:cNvSpPr txBox="1"/>
          <p:nvPr/>
        </p:nvSpPr>
        <p:spPr>
          <a:xfrm>
            <a:off x="3117850" y="2665412"/>
            <a:ext cx="6270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Boron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5</a:t>
            </a:r>
            <a:r>
              <a:rPr baseline="0" sz="1400"/>
              <a:t>B</a:t>
            </a:r>
          </a:p>
        </p:txBody>
      </p:sp>
      <p:sp>
        <p:nvSpPr>
          <p:cNvPr id="278" name="Carbon…"/>
          <p:cNvSpPr txBox="1"/>
          <p:nvPr/>
        </p:nvSpPr>
        <p:spPr>
          <a:xfrm>
            <a:off x="4076700" y="2671762"/>
            <a:ext cx="64611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Carbon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6</a:t>
            </a:r>
            <a:r>
              <a:rPr baseline="0" sz="1400"/>
              <a:t>C</a:t>
            </a:r>
          </a:p>
        </p:txBody>
      </p:sp>
      <p:sp>
        <p:nvSpPr>
          <p:cNvPr id="279" name="Nitrogen…"/>
          <p:cNvSpPr txBox="1"/>
          <p:nvPr/>
        </p:nvSpPr>
        <p:spPr>
          <a:xfrm>
            <a:off x="5003800" y="2665412"/>
            <a:ext cx="81121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Nitrogen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7</a:t>
            </a:r>
            <a:r>
              <a:rPr baseline="0" sz="1400"/>
              <a:t>N</a:t>
            </a:r>
          </a:p>
        </p:txBody>
      </p:sp>
      <p:sp>
        <p:nvSpPr>
          <p:cNvPr id="280" name="Oxygen…"/>
          <p:cNvSpPr txBox="1"/>
          <p:nvPr/>
        </p:nvSpPr>
        <p:spPr>
          <a:xfrm>
            <a:off x="6026150" y="2671762"/>
            <a:ext cx="7159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Oxygen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8</a:t>
            </a:r>
            <a:r>
              <a:rPr baseline="0" sz="1400"/>
              <a:t>O</a:t>
            </a:r>
          </a:p>
        </p:txBody>
      </p:sp>
      <p:sp>
        <p:nvSpPr>
          <p:cNvPr id="281" name="Fluorine…"/>
          <p:cNvSpPr txBox="1"/>
          <p:nvPr/>
        </p:nvSpPr>
        <p:spPr>
          <a:xfrm>
            <a:off x="6997700" y="2659062"/>
            <a:ext cx="7159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Fluorine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9</a:t>
            </a:r>
            <a:r>
              <a:rPr baseline="0" sz="1400"/>
              <a:t>F</a:t>
            </a:r>
          </a:p>
        </p:txBody>
      </p:sp>
      <p:sp>
        <p:nvSpPr>
          <p:cNvPr id="282" name="Neon…"/>
          <p:cNvSpPr txBox="1"/>
          <p:nvPr/>
        </p:nvSpPr>
        <p:spPr>
          <a:xfrm>
            <a:off x="8026400" y="2665412"/>
            <a:ext cx="58261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Neon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10</a:t>
            </a:r>
            <a:r>
              <a:rPr baseline="0" sz="1400"/>
              <a:t>Ne</a:t>
            </a:r>
          </a:p>
        </p:txBody>
      </p:sp>
      <p:sp>
        <p:nvSpPr>
          <p:cNvPr id="283" name="Helium…"/>
          <p:cNvSpPr txBox="1"/>
          <p:nvPr/>
        </p:nvSpPr>
        <p:spPr>
          <a:xfrm>
            <a:off x="7975600" y="1154112"/>
            <a:ext cx="6524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Helium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2</a:t>
            </a:r>
            <a:r>
              <a:rPr baseline="0" sz="1400"/>
              <a:t>He</a:t>
            </a:r>
          </a:p>
        </p:txBody>
      </p:sp>
      <p:sp>
        <p:nvSpPr>
          <p:cNvPr id="284" name="Atomic number"/>
          <p:cNvSpPr txBox="1"/>
          <p:nvPr/>
        </p:nvSpPr>
        <p:spPr>
          <a:xfrm>
            <a:off x="6153150" y="1166812"/>
            <a:ext cx="132556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b="1" sz="1400"/>
            </a:lvl1pPr>
          </a:lstStyle>
          <a:p>
            <a:pPr/>
            <a:r>
              <a:t>Atomic number</a:t>
            </a:r>
          </a:p>
        </p:txBody>
      </p:sp>
      <p:sp>
        <p:nvSpPr>
          <p:cNvPr id="285" name="Line"/>
          <p:cNvSpPr/>
          <p:nvPr/>
        </p:nvSpPr>
        <p:spPr>
          <a:xfrm>
            <a:off x="7505700" y="1276350"/>
            <a:ext cx="622301" cy="1778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Line"/>
          <p:cNvSpPr/>
          <p:nvPr/>
        </p:nvSpPr>
        <p:spPr>
          <a:xfrm rot="16145270">
            <a:off x="8290718" y="1473993"/>
            <a:ext cx="9683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287" name="Line"/>
          <p:cNvSpPr/>
          <p:nvPr/>
        </p:nvSpPr>
        <p:spPr>
          <a:xfrm flipV="1">
            <a:off x="7550150" y="1619250"/>
            <a:ext cx="796926" cy="1301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8" name="Element symbol"/>
          <p:cNvSpPr txBox="1"/>
          <p:nvPr/>
        </p:nvSpPr>
        <p:spPr>
          <a:xfrm>
            <a:off x="6108700" y="1643062"/>
            <a:ext cx="140811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b="1" sz="1400"/>
            </a:lvl1pPr>
          </a:lstStyle>
          <a:p>
            <a:pPr/>
            <a:r>
              <a:t>Element symbol</a:t>
            </a:r>
          </a:p>
        </p:txBody>
      </p:sp>
      <p:sp>
        <p:nvSpPr>
          <p:cNvPr id="289" name="Electron-…"/>
          <p:cNvSpPr txBox="1"/>
          <p:nvPr/>
        </p:nvSpPr>
        <p:spPr>
          <a:xfrm>
            <a:off x="6534150" y="1928812"/>
            <a:ext cx="1033463" cy="56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1400"/>
            </a:pPr>
            <a:r>
              <a:t>Electron-</a:t>
            </a:r>
          </a:p>
          <a:p>
            <a:pPr>
              <a:lnSpc>
                <a:spcPct val="90000"/>
              </a:lnSpc>
              <a:defRPr b="1" sz="1400"/>
            </a:pPr>
            <a:r>
              <a:t>distribution</a:t>
            </a:r>
          </a:p>
          <a:p>
            <a:pPr>
              <a:lnSpc>
                <a:spcPct val="80000"/>
              </a:lnSpc>
              <a:defRPr b="1" sz="1400"/>
            </a:pPr>
            <a:r>
              <a:t>diagram</a:t>
            </a:r>
          </a:p>
        </p:txBody>
      </p:sp>
      <p:sp>
        <p:nvSpPr>
          <p:cNvPr id="290" name="Line"/>
          <p:cNvSpPr/>
          <p:nvPr/>
        </p:nvSpPr>
        <p:spPr>
          <a:xfrm>
            <a:off x="7346950" y="2031999"/>
            <a:ext cx="692151" cy="6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Atomic mass"/>
          <p:cNvSpPr txBox="1"/>
          <p:nvPr/>
        </p:nvSpPr>
        <p:spPr>
          <a:xfrm>
            <a:off x="3670300" y="1592262"/>
            <a:ext cx="116046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b="1" sz="1400"/>
            </a:lvl1pPr>
          </a:lstStyle>
          <a:p>
            <a:pPr/>
            <a:r>
              <a:t>Atomic mass</a:t>
            </a:r>
          </a:p>
        </p:txBody>
      </p:sp>
      <p:sp>
        <p:nvSpPr>
          <p:cNvPr id="292" name="Line"/>
          <p:cNvSpPr/>
          <p:nvPr/>
        </p:nvSpPr>
        <p:spPr>
          <a:xfrm>
            <a:off x="4857750" y="1695449"/>
            <a:ext cx="463551" cy="6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3" name="Line"/>
          <p:cNvSpPr/>
          <p:nvPr/>
        </p:nvSpPr>
        <p:spPr>
          <a:xfrm>
            <a:off x="5632450" y="1270000"/>
            <a:ext cx="482601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Line"/>
          <p:cNvSpPr/>
          <p:nvPr/>
        </p:nvSpPr>
        <p:spPr>
          <a:xfrm>
            <a:off x="5702300" y="1511299"/>
            <a:ext cx="387351" cy="23495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5" name="2"/>
          <p:cNvSpPr txBox="1"/>
          <p:nvPr/>
        </p:nvSpPr>
        <p:spPr>
          <a:xfrm>
            <a:off x="5505450" y="1179512"/>
            <a:ext cx="10001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400"/>
            </a:lvl1pPr>
          </a:lstStyle>
          <a:p>
            <a:pPr/>
            <a:r>
              <a:t>2</a:t>
            </a:r>
          </a:p>
        </p:txBody>
      </p:sp>
      <p:sp>
        <p:nvSpPr>
          <p:cNvPr id="296" name="He"/>
          <p:cNvSpPr txBox="1"/>
          <p:nvPr/>
        </p:nvSpPr>
        <p:spPr>
          <a:xfrm>
            <a:off x="5435600" y="1389062"/>
            <a:ext cx="25876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400"/>
            </a:lvl1pPr>
          </a:lstStyle>
          <a:p>
            <a:pPr/>
            <a:r>
              <a:t>He</a:t>
            </a:r>
          </a:p>
        </p:txBody>
      </p:sp>
      <p:sp>
        <p:nvSpPr>
          <p:cNvPr id="297" name="4.00"/>
          <p:cNvSpPr txBox="1"/>
          <p:nvPr/>
        </p:nvSpPr>
        <p:spPr>
          <a:xfrm>
            <a:off x="5372099" y="1579562"/>
            <a:ext cx="385764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400"/>
            </a:lvl1pPr>
          </a:lstStyle>
          <a:p>
            <a:pPr/>
            <a:r>
              <a:t>4.00</a:t>
            </a:r>
          </a:p>
        </p:txBody>
      </p:sp>
      <p:sp>
        <p:nvSpPr>
          <p:cNvPr id="298" name="First…"/>
          <p:cNvSpPr txBox="1"/>
          <p:nvPr/>
        </p:nvSpPr>
        <p:spPr>
          <a:xfrm>
            <a:off x="476250" y="1687512"/>
            <a:ext cx="40481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1300">
                <a:solidFill>
                  <a:srgbClr val="FFFFFF"/>
                </a:solidFill>
              </a:defRPr>
            </a:pPr>
            <a:r>
              <a:t>First</a:t>
            </a:r>
          </a:p>
          <a:p>
            <a:pPr>
              <a:lnSpc>
                <a:spcPct val="90000"/>
              </a:lnSpc>
              <a:defRPr b="1" sz="1300">
                <a:solidFill>
                  <a:srgbClr val="FFFFFF"/>
                </a:solidFill>
              </a:defRPr>
            </a:pPr>
            <a:r>
              <a:t>shell</a:t>
            </a:r>
          </a:p>
        </p:txBody>
      </p:sp>
      <p:sp>
        <p:nvSpPr>
          <p:cNvPr id="299" name="Second…"/>
          <p:cNvSpPr txBox="1"/>
          <p:nvPr/>
        </p:nvSpPr>
        <p:spPr>
          <a:xfrm>
            <a:off x="330200" y="3173412"/>
            <a:ext cx="65246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>
                <a:solidFill>
                  <a:srgbClr val="FFFFFF"/>
                </a:solidFill>
              </a:defRPr>
            </a:pPr>
            <a:r>
              <a:t>Second</a:t>
            </a:r>
          </a:p>
          <a:p>
            <a:pPr algn="ctr">
              <a:lnSpc>
                <a:spcPct val="90000"/>
              </a:lnSpc>
              <a:defRPr b="1" sz="1300">
                <a:solidFill>
                  <a:srgbClr val="FFFFFF"/>
                </a:solidFill>
              </a:defRPr>
            </a:pPr>
            <a:r>
              <a:t>shell</a:t>
            </a:r>
          </a:p>
        </p:txBody>
      </p:sp>
      <p:sp>
        <p:nvSpPr>
          <p:cNvPr id="300" name="Third…"/>
          <p:cNvSpPr txBox="1"/>
          <p:nvPr/>
        </p:nvSpPr>
        <p:spPr>
          <a:xfrm>
            <a:off x="374650" y="4684712"/>
            <a:ext cx="55086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>
                <a:solidFill>
                  <a:srgbClr val="FFFFFF"/>
                </a:solidFill>
              </a:defRPr>
            </a:pPr>
            <a:r>
              <a:t>Third</a:t>
            </a:r>
          </a:p>
          <a:p>
            <a:pPr algn="ctr">
              <a:lnSpc>
                <a:spcPct val="90000"/>
              </a:lnSpc>
              <a:defRPr b="1" sz="1300">
                <a:solidFill>
                  <a:srgbClr val="FFFFFF"/>
                </a:solidFill>
              </a:defRPr>
            </a:pPr>
            <a:r>
              <a:t>shell</a:t>
            </a:r>
          </a:p>
        </p:txBody>
      </p:sp>
      <p:sp>
        <p:nvSpPr>
          <p:cNvPr id="301" name="Sodium…"/>
          <p:cNvSpPr txBox="1"/>
          <p:nvPr/>
        </p:nvSpPr>
        <p:spPr>
          <a:xfrm>
            <a:off x="1168400" y="4164012"/>
            <a:ext cx="7159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Sodium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11</a:t>
            </a:r>
            <a:r>
              <a:rPr baseline="0" sz="1400"/>
              <a:t>Na</a:t>
            </a:r>
          </a:p>
        </p:txBody>
      </p:sp>
      <p:sp>
        <p:nvSpPr>
          <p:cNvPr id="302" name="Magnesium…"/>
          <p:cNvSpPr txBox="1"/>
          <p:nvPr/>
        </p:nvSpPr>
        <p:spPr>
          <a:xfrm>
            <a:off x="2000250" y="4170362"/>
            <a:ext cx="931863" cy="43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/>
            </a:pPr>
            <a:r>
              <a:t>Magnesium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12</a:t>
            </a:r>
            <a:r>
              <a:rPr baseline="0" sz="1300"/>
              <a:t>Mg</a:t>
            </a:r>
          </a:p>
        </p:txBody>
      </p:sp>
      <p:sp>
        <p:nvSpPr>
          <p:cNvPr id="303" name="Aluminum…"/>
          <p:cNvSpPr txBox="1"/>
          <p:nvPr/>
        </p:nvSpPr>
        <p:spPr>
          <a:xfrm>
            <a:off x="2997200" y="4164012"/>
            <a:ext cx="8810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Aluminum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13</a:t>
            </a:r>
            <a:r>
              <a:rPr baseline="0" sz="1400"/>
              <a:t>Al</a:t>
            </a:r>
          </a:p>
        </p:txBody>
      </p:sp>
      <p:sp>
        <p:nvSpPr>
          <p:cNvPr id="304" name="Silicon…"/>
          <p:cNvSpPr txBox="1"/>
          <p:nvPr/>
        </p:nvSpPr>
        <p:spPr>
          <a:xfrm>
            <a:off x="3975100" y="4164012"/>
            <a:ext cx="86201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Silicon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14</a:t>
            </a:r>
            <a:r>
              <a:rPr baseline="0" sz="1400"/>
              <a:t>Si</a:t>
            </a:r>
          </a:p>
        </p:txBody>
      </p:sp>
      <p:sp>
        <p:nvSpPr>
          <p:cNvPr id="305" name="Phosphorus…"/>
          <p:cNvSpPr txBox="1"/>
          <p:nvPr/>
        </p:nvSpPr>
        <p:spPr>
          <a:xfrm>
            <a:off x="4927600" y="4170362"/>
            <a:ext cx="976313" cy="43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/>
            </a:pPr>
            <a:r>
              <a:t>Phosphorus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15</a:t>
            </a:r>
            <a:r>
              <a:rPr baseline="0" sz="1300"/>
              <a:t>P</a:t>
            </a:r>
          </a:p>
        </p:txBody>
      </p:sp>
      <p:sp>
        <p:nvSpPr>
          <p:cNvPr id="306" name="Sulfur…"/>
          <p:cNvSpPr txBox="1"/>
          <p:nvPr/>
        </p:nvSpPr>
        <p:spPr>
          <a:xfrm>
            <a:off x="6076950" y="4170362"/>
            <a:ext cx="6143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Sulfur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16</a:t>
            </a:r>
            <a:r>
              <a:rPr baseline="0" sz="1400"/>
              <a:t>S</a:t>
            </a:r>
          </a:p>
        </p:txBody>
      </p:sp>
      <p:sp>
        <p:nvSpPr>
          <p:cNvPr id="307" name="Chlorine…"/>
          <p:cNvSpPr txBox="1"/>
          <p:nvPr/>
        </p:nvSpPr>
        <p:spPr>
          <a:xfrm>
            <a:off x="6985000" y="4157662"/>
            <a:ext cx="7540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Chlorine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17</a:t>
            </a:r>
            <a:r>
              <a:rPr baseline="0" sz="1400"/>
              <a:t>Cl</a:t>
            </a:r>
          </a:p>
        </p:txBody>
      </p:sp>
      <p:sp>
        <p:nvSpPr>
          <p:cNvPr id="308" name="Argon…"/>
          <p:cNvSpPr txBox="1"/>
          <p:nvPr/>
        </p:nvSpPr>
        <p:spPr>
          <a:xfrm>
            <a:off x="8026400" y="4164012"/>
            <a:ext cx="576263" cy="4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400"/>
            </a:pPr>
            <a:r>
              <a:t>Argon</a:t>
            </a:r>
          </a:p>
          <a:p>
            <a:pPr algn="ctr">
              <a:lnSpc>
                <a:spcPct val="90000"/>
              </a:lnSpc>
              <a:defRPr b="1" baseline="-25000" sz="1600"/>
            </a:pPr>
            <a:r>
              <a:t>18</a:t>
            </a:r>
            <a:r>
              <a:rPr baseline="0" sz="1400"/>
              <a:t>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Valence electrons are those in the outermost shell, or valence shell…"/>
          <p:cNvSpPr txBox="1"/>
          <p:nvPr>
            <p:ph type="body" idx="1"/>
          </p:nvPr>
        </p:nvSpPr>
        <p:spPr>
          <a:xfrm>
            <a:off x="304800" y="1339850"/>
            <a:ext cx="8534400" cy="352425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2600"/>
                </a:solidFill>
              </a:defRPr>
            </a:pPr>
            <a:r>
              <a:t>Valence electrons </a:t>
            </a:r>
            <a:r>
              <a:rPr b="0"/>
              <a:t>are those in the outermost shell, or </a:t>
            </a:r>
            <a:r>
              <a:t>valence shell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The chemical behavior of an atom is mostly determined by the valence electrons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Elements with a full valence shell are chemically </a:t>
            </a:r>
            <a:r>
              <a:rPr i="1"/>
              <a:t>inert</a:t>
            </a:r>
          </a:p>
        </p:txBody>
      </p:sp>
      <p:sp>
        <p:nvSpPr>
          <p:cNvPr id="313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4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31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Electron Orbital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Electron Orbitals</a:t>
            </a:r>
          </a:p>
        </p:txBody>
      </p:sp>
      <p:sp>
        <p:nvSpPr>
          <p:cNvPr id="318" name="An orbital is the three-dimensional space where an electron is found 90% of the time…"/>
          <p:cNvSpPr txBox="1"/>
          <p:nvPr>
            <p:ph type="body" sz="half" idx="1"/>
          </p:nvPr>
        </p:nvSpPr>
        <p:spPr>
          <a:xfrm>
            <a:off x="228600" y="1212850"/>
            <a:ext cx="8534400" cy="2311400"/>
          </a:xfrm>
          <a:prstGeom prst="rect">
            <a:avLst/>
          </a:prstGeom>
        </p:spPr>
        <p:txBody>
          <a:bodyPr/>
          <a:lstStyle/>
          <a:p>
            <a:pPr/>
            <a:r>
              <a:t>An </a:t>
            </a:r>
            <a:r>
              <a:rPr b="1"/>
              <a:t>orbital </a:t>
            </a:r>
            <a:r>
              <a:t>is the three-dimensional space where an electron is found 90% of the time</a:t>
            </a:r>
          </a:p>
          <a:p>
            <a:pPr/>
            <a:r>
              <a:t>Each electron shell consists of a specific number of orbitals</a:t>
            </a:r>
          </a:p>
        </p:txBody>
      </p:sp>
      <p:sp>
        <p:nvSpPr>
          <p:cNvPr id="319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321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02_10ElectronOrbitals_4-U.jpeg" descr="02_10ElectronOrbitals_4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136525"/>
            <a:ext cx="8548688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Electron-distribution…"/>
          <p:cNvSpPr txBox="1"/>
          <p:nvPr/>
        </p:nvSpPr>
        <p:spPr>
          <a:xfrm>
            <a:off x="704850" y="401637"/>
            <a:ext cx="2303463" cy="5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1800"/>
            </a:pPr>
            <a:r>
              <a:t>Electron-distribution</a:t>
            </a:r>
          </a:p>
          <a:p>
            <a:pPr>
              <a:lnSpc>
                <a:spcPct val="90000"/>
              </a:lnSpc>
              <a:defRPr b="1" sz="1800"/>
            </a:pPr>
            <a:r>
              <a:t>diagram</a:t>
            </a:r>
          </a:p>
        </p:txBody>
      </p:sp>
      <p:sp>
        <p:nvSpPr>
          <p:cNvPr id="325" name="(a)"/>
          <p:cNvSpPr txBox="1"/>
          <p:nvPr/>
        </p:nvSpPr>
        <p:spPr>
          <a:xfrm>
            <a:off x="330200" y="395287"/>
            <a:ext cx="29051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00"/>
            </a:lvl1pPr>
          </a:lstStyle>
          <a:p>
            <a:pPr/>
            <a:r>
              <a:t>(a)</a:t>
            </a:r>
          </a:p>
        </p:txBody>
      </p:sp>
      <p:sp>
        <p:nvSpPr>
          <p:cNvPr id="326" name="(b)"/>
          <p:cNvSpPr txBox="1"/>
          <p:nvPr/>
        </p:nvSpPr>
        <p:spPr>
          <a:xfrm>
            <a:off x="327025" y="1722437"/>
            <a:ext cx="3349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00"/>
            </a:lvl1pPr>
          </a:lstStyle>
          <a:p>
            <a:pPr/>
            <a:r>
              <a:t>(b)</a:t>
            </a:r>
          </a:p>
        </p:txBody>
      </p:sp>
      <p:sp>
        <p:nvSpPr>
          <p:cNvPr id="327" name="Separate electron…"/>
          <p:cNvSpPr txBox="1"/>
          <p:nvPr/>
        </p:nvSpPr>
        <p:spPr>
          <a:xfrm>
            <a:off x="692150" y="1735137"/>
            <a:ext cx="1947863" cy="5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1800"/>
            </a:pPr>
            <a:r>
              <a:t>Separate electron</a:t>
            </a:r>
          </a:p>
          <a:p>
            <a:pPr>
              <a:lnSpc>
                <a:spcPct val="90000"/>
              </a:lnSpc>
              <a:defRPr b="1" sz="1800"/>
            </a:pPr>
            <a:r>
              <a:t>orbitals</a:t>
            </a:r>
          </a:p>
        </p:txBody>
      </p:sp>
      <p:sp>
        <p:nvSpPr>
          <p:cNvPr id="328" name="Neon, with two filled shells (10 electrons)"/>
          <p:cNvSpPr txBox="1"/>
          <p:nvPr/>
        </p:nvSpPr>
        <p:spPr>
          <a:xfrm>
            <a:off x="4156075" y="122237"/>
            <a:ext cx="451961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800"/>
            </a:lvl1pPr>
          </a:lstStyle>
          <a:p>
            <a:pPr/>
            <a:r>
              <a:t>Neon, with two filled shells (10 electrons)</a:t>
            </a:r>
          </a:p>
        </p:txBody>
      </p:sp>
      <p:sp>
        <p:nvSpPr>
          <p:cNvPr id="329" name="First shell"/>
          <p:cNvSpPr txBox="1"/>
          <p:nvPr/>
        </p:nvSpPr>
        <p:spPr>
          <a:xfrm>
            <a:off x="3768725" y="1566862"/>
            <a:ext cx="112871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800"/>
            </a:lvl1pPr>
          </a:lstStyle>
          <a:p>
            <a:pPr/>
            <a:r>
              <a:t>First shell</a:t>
            </a:r>
          </a:p>
        </p:txBody>
      </p:sp>
      <p:sp>
        <p:nvSpPr>
          <p:cNvPr id="330" name="Second shell"/>
          <p:cNvSpPr txBox="1"/>
          <p:nvPr/>
        </p:nvSpPr>
        <p:spPr>
          <a:xfrm>
            <a:off x="6178550" y="1566862"/>
            <a:ext cx="14525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800"/>
            </a:lvl1pPr>
          </a:lstStyle>
          <a:p>
            <a:pPr/>
            <a:r>
              <a:t>Second shell</a:t>
            </a:r>
          </a:p>
        </p:txBody>
      </p:sp>
      <p:sp>
        <p:nvSpPr>
          <p:cNvPr id="331" name="Line"/>
          <p:cNvSpPr/>
          <p:nvPr/>
        </p:nvSpPr>
        <p:spPr>
          <a:xfrm flipV="1">
            <a:off x="4887912" y="996949"/>
            <a:ext cx="1238251" cy="7048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2" name="Line"/>
          <p:cNvSpPr/>
          <p:nvPr/>
        </p:nvSpPr>
        <p:spPr>
          <a:xfrm>
            <a:off x="6626225" y="1181100"/>
            <a:ext cx="133351" cy="42545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3" name="1s orbital"/>
          <p:cNvSpPr txBox="1"/>
          <p:nvPr/>
        </p:nvSpPr>
        <p:spPr>
          <a:xfrm>
            <a:off x="3816350" y="4005262"/>
            <a:ext cx="102711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800"/>
            </a:pPr>
            <a:r>
              <a:t>1</a:t>
            </a:r>
            <a:r>
              <a:rPr i="1"/>
              <a:t>s</a:t>
            </a:r>
            <a:r>
              <a:t> orbital</a:t>
            </a:r>
          </a:p>
        </p:txBody>
      </p:sp>
      <p:sp>
        <p:nvSpPr>
          <p:cNvPr id="334" name="2s orbital"/>
          <p:cNvSpPr txBox="1"/>
          <p:nvPr/>
        </p:nvSpPr>
        <p:spPr>
          <a:xfrm>
            <a:off x="5118100" y="4005262"/>
            <a:ext cx="102711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800"/>
            </a:pPr>
            <a:r>
              <a:t>2</a:t>
            </a:r>
            <a:r>
              <a:rPr i="1"/>
              <a:t>s</a:t>
            </a:r>
            <a:r>
              <a:t> orbital</a:t>
            </a:r>
          </a:p>
        </p:txBody>
      </p:sp>
      <p:sp>
        <p:nvSpPr>
          <p:cNvPr id="335" name="Three 2p orbitals"/>
          <p:cNvSpPr txBox="1"/>
          <p:nvPr/>
        </p:nvSpPr>
        <p:spPr>
          <a:xfrm>
            <a:off x="6604000" y="4005262"/>
            <a:ext cx="18462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800"/>
            </a:pPr>
            <a:r>
              <a:t>Three 2</a:t>
            </a:r>
            <a:r>
              <a:rPr i="1"/>
              <a:t>p</a:t>
            </a:r>
            <a:r>
              <a:t> orbitals</a:t>
            </a:r>
          </a:p>
        </p:txBody>
      </p:sp>
      <p:sp>
        <p:nvSpPr>
          <p:cNvPr id="336" name="(c)"/>
          <p:cNvSpPr txBox="1"/>
          <p:nvPr/>
        </p:nvSpPr>
        <p:spPr>
          <a:xfrm>
            <a:off x="327025" y="5160962"/>
            <a:ext cx="3349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00"/>
            </a:lvl1pPr>
          </a:lstStyle>
          <a:p>
            <a:pPr/>
            <a:r>
              <a:t>(c)</a:t>
            </a:r>
          </a:p>
        </p:txBody>
      </p:sp>
      <p:sp>
        <p:nvSpPr>
          <p:cNvPr id="337" name="Superimposed electron…"/>
          <p:cNvSpPr txBox="1"/>
          <p:nvPr/>
        </p:nvSpPr>
        <p:spPr>
          <a:xfrm>
            <a:off x="692150" y="5164137"/>
            <a:ext cx="2595563" cy="5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1800"/>
            </a:pPr>
            <a:r>
              <a:t>Superimposed electron</a:t>
            </a:r>
          </a:p>
          <a:p>
            <a:pPr>
              <a:lnSpc>
                <a:spcPct val="90000"/>
              </a:lnSpc>
              <a:defRPr b="1" sz="1800"/>
            </a:pPr>
            <a:r>
              <a:t>orbitals</a:t>
            </a:r>
          </a:p>
        </p:txBody>
      </p:sp>
      <p:sp>
        <p:nvSpPr>
          <p:cNvPr id="338" name="1s, 2s, and 2p orbitals"/>
          <p:cNvSpPr txBox="1"/>
          <p:nvPr/>
        </p:nvSpPr>
        <p:spPr>
          <a:xfrm>
            <a:off x="5149850" y="6269037"/>
            <a:ext cx="25955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800"/>
            </a:pPr>
            <a:r>
              <a:t>1</a:t>
            </a:r>
            <a:r>
              <a:rPr i="1"/>
              <a:t>s</a:t>
            </a:r>
            <a:r>
              <a:t>, 2</a:t>
            </a:r>
            <a:r>
              <a:rPr i="1"/>
              <a:t>s</a:t>
            </a:r>
            <a:r>
              <a:t>, and 2</a:t>
            </a:r>
            <a:r>
              <a:rPr i="1"/>
              <a:t>p</a:t>
            </a:r>
            <a:r>
              <a:t> orbitals</a:t>
            </a:r>
          </a:p>
        </p:txBody>
      </p:sp>
      <p:sp>
        <p:nvSpPr>
          <p:cNvPr id="339" name="Line"/>
          <p:cNvSpPr/>
          <p:nvPr/>
        </p:nvSpPr>
        <p:spPr>
          <a:xfrm rot="16190350">
            <a:off x="6146800" y="2058987"/>
            <a:ext cx="242888" cy="5027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40" name="x"/>
          <p:cNvSpPr txBox="1"/>
          <p:nvPr/>
        </p:nvSpPr>
        <p:spPr>
          <a:xfrm>
            <a:off x="6326187" y="3176587"/>
            <a:ext cx="22701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i="1" sz="1400"/>
            </a:lvl1pPr>
          </a:lstStyle>
          <a:p>
            <a:pPr/>
            <a:r>
              <a:t>x</a:t>
            </a:r>
          </a:p>
        </p:txBody>
      </p:sp>
      <p:sp>
        <p:nvSpPr>
          <p:cNvPr id="341" name="y"/>
          <p:cNvSpPr txBox="1"/>
          <p:nvPr/>
        </p:nvSpPr>
        <p:spPr>
          <a:xfrm>
            <a:off x="8486775" y="3148012"/>
            <a:ext cx="22701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i="1" sz="1400"/>
            </a:lvl1pPr>
          </a:lstStyle>
          <a:p>
            <a:pPr/>
            <a:r>
              <a:t>y</a:t>
            </a:r>
          </a:p>
        </p:txBody>
      </p:sp>
      <p:sp>
        <p:nvSpPr>
          <p:cNvPr id="342" name="z"/>
          <p:cNvSpPr txBox="1"/>
          <p:nvPr/>
        </p:nvSpPr>
        <p:spPr>
          <a:xfrm>
            <a:off x="7392987" y="3786187"/>
            <a:ext cx="22701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i="1" sz="1400"/>
            </a:lvl1pPr>
          </a:lstStyle>
          <a:p>
            <a:pPr/>
            <a:r>
              <a:t>z</a:t>
            </a:r>
          </a:p>
        </p:txBody>
      </p:sp>
      <p:sp>
        <p:nvSpPr>
          <p:cNvPr id="343" name="Fig. 2-10-4"/>
          <p:cNvSpPr txBox="1"/>
          <p:nvPr/>
        </p:nvSpPr>
        <p:spPr>
          <a:xfrm>
            <a:off x="152400" y="0"/>
            <a:ext cx="1312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2-10-4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oncept 2.3: The formation and function of molecules depend on chemical bonding between atoms"/>
          <p:cNvSpPr txBox="1"/>
          <p:nvPr>
            <p:ph type="title"/>
          </p:nvPr>
        </p:nvSpPr>
        <p:spPr>
          <a:xfrm>
            <a:off x="152400" y="76200"/>
            <a:ext cx="8839200" cy="1325563"/>
          </a:xfrm>
          <a:prstGeom prst="rect">
            <a:avLst/>
          </a:prstGeom>
        </p:spPr>
        <p:txBody>
          <a:bodyPr/>
          <a:lstStyle>
            <a:lvl1pPr marL="0" indent="65087"/>
          </a:lstStyle>
          <a:p>
            <a:pPr/>
            <a:r>
              <a:t>Concept 2.3: The formation and function of molecules depend on chemical bonding between atoms</a:t>
            </a:r>
          </a:p>
        </p:txBody>
      </p:sp>
      <p:sp>
        <p:nvSpPr>
          <p:cNvPr id="348" name="Body"/>
          <p:cNvSpPr txBox="1"/>
          <p:nvPr>
            <p:ph type="body" sz="quarter" idx="1"/>
          </p:nvPr>
        </p:nvSpPr>
        <p:spPr>
          <a:xfrm>
            <a:off x="304800" y="1212850"/>
            <a:ext cx="8534400" cy="130492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9" name="Atoms with incomplete valence shells can share or transfer valence electrons with certain other atoms…"/>
          <p:cNvSpPr txBox="1"/>
          <p:nvPr/>
        </p:nvSpPr>
        <p:spPr>
          <a:xfrm>
            <a:off x="152400" y="1825824"/>
            <a:ext cx="7599363" cy="2876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/>
          <a:p>
            <a:pPr marL="293687" indent="-228600">
              <a:spcBef>
                <a:spcPts val="1600"/>
              </a:spcBef>
              <a:buClr>
                <a:srgbClr val="333399"/>
              </a:buClr>
              <a:buSzPct val="100000"/>
              <a:buChar char="•"/>
              <a:defRPr sz="3000"/>
            </a:pPr>
            <a:r>
              <a:t>Atoms with incomplete valence shells can share or transfer valence electrons with certain other atoms</a:t>
            </a:r>
          </a:p>
          <a:p>
            <a:pPr marL="293687" indent="-228600">
              <a:spcBef>
                <a:spcPts val="1600"/>
              </a:spcBef>
              <a:buClr>
                <a:srgbClr val="333399"/>
              </a:buClr>
              <a:buSzPct val="100000"/>
              <a:buChar char="•"/>
              <a:defRPr sz="3000"/>
            </a:pPr>
            <a:r>
              <a:t>These interactions usually result in atoms staying close together, held by attractions called </a:t>
            </a:r>
            <a:r>
              <a:rPr b="1"/>
              <a:t>chemical bonds</a:t>
            </a:r>
            <a:r>
              <a:rPr b="1" sz="2800"/>
              <a:t> </a:t>
            </a:r>
          </a:p>
        </p:txBody>
      </p:sp>
      <p:sp>
        <p:nvSpPr>
          <p:cNvPr id="350" name="Line"/>
          <p:cNvSpPr/>
          <p:nvPr/>
        </p:nvSpPr>
        <p:spPr>
          <a:xfrm>
            <a:off x="304800" y="1393825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1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352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ovalent Bond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Covalent Bonds</a:t>
            </a:r>
          </a:p>
        </p:txBody>
      </p:sp>
      <p:sp>
        <p:nvSpPr>
          <p:cNvPr id="355" name="A covalent bond is the sharing of a pair of valence electrons by two atoms…"/>
          <p:cNvSpPr txBox="1"/>
          <p:nvPr>
            <p:ph type="body" sz="half" idx="1"/>
          </p:nvPr>
        </p:nvSpPr>
        <p:spPr>
          <a:xfrm>
            <a:off x="228600" y="1200150"/>
            <a:ext cx="8534400" cy="23114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A </a:t>
            </a:r>
            <a:r>
              <a:rPr b="1"/>
              <a:t>covalent bond </a:t>
            </a:r>
            <a:r>
              <a:t>is the sharing of a pair of valence electrons by two atoms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In a covalent bond, the shared electrons count as part of each atom’s valence shell</a:t>
            </a:r>
          </a:p>
        </p:txBody>
      </p:sp>
      <p:sp>
        <p:nvSpPr>
          <p:cNvPr id="356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7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358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02_11CovalentBondForm-U.jpeg" descr="02_11CovalentBondForm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3825" y="136525"/>
            <a:ext cx="3816350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Fig. 2-11"/>
          <p:cNvSpPr txBox="1"/>
          <p:nvPr/>
        </p:nvSpPr>
        <p:spPr>
          <a:xfrm>
            <a:off x="1651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2-11</a:t>
            </a:r>
          </a:p>
        </p:txBody>
      </p:sp>
      <p:sp>
        <p:nvSpPr>
          <p:cNvPr id="362" name="Hydrogen…"/>
          <p:cNvSpPr txBox="1"/>
          <p:nvPr/>
        </p:nvSpPr>
        <p:spPr>
          <a:xfrm>
            <a:off x="3860800" y="138112"/>
            <a:ext cx="1363663" cy="5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ctr">
              <a:lnSpc>
                <a:spcPct val="90000"/>
              </a:lnSpc>
              <a:defRPr b="1" sz="1800"/>
            </a:pPr>
            <a:r>
              <a:t>Hydrogen</a:t>
            </a:r>
          </a:p>
          <a:p>
            <a:pPr marL="457200" indent="-457200" algn="ctr">
              <a:lnSpc>
                <a:spcPct val="90000"/>
              </a:lnSpc>
              <a:defRPr b="1" sz="1800"/>
            </a:pPr>
            <a:r>
              <a:t>atoms (2 H)</a:t>
            </a:r>
          </a:p>
        </p:txBody>
      </p:sp>
      <p:sp>
        <p:nvSpPr>
          <p:cNvPr id="363" name="Line"/>
          <p:cNvSpPr/>
          <p:nvPr/>
        </p:nvSpPr>
        <p:spPr>
          <a:xfrm flipV="1">
            <a:off x="3879850" y="641349"/>
            <a:ext cx="673100" cy="4826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64" name="Line"/>
          <p:cNvSpPr/>
          <p:nvPr/>
        </p:nvSpPr>
        <p:spPr>
          <a:xfrm>
            <a:off x="4540250" y="641350"/>
            <a:ext cx="679451" cy="4826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65" name="Hydrogen…"/>
          <p:cNvSpPr txBox="1"/>
          <p:nvPr/>
        </p:nvSpPr>
        <p:spPr>
          <a:xfrm>
            <a:off x="3716337" y="6045200"/>
            <a:ext cx="1770063" cy="543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ctr">
              <a:lnSpc>
                <a:spcPct val="90000"/>
              </a:lnSpc>
              <a:defRPr b="1" sz="1800"/>
            </a:pPr>
            <a:r>
              <a:t>Hydrogen</a:t>
            </a:r>
          </a:p>
          <a:p>
            <a:pPr marL="457200" indent="-457200" algn="ctr">
              <a:lnSpc>
                <a:spcPct val="90000"/>
              </a:lnSpc>
              <a:defRPr b="1" sz="1800"/>
            </a:pPr>
            <a:r>
              <a:t>molecule (H</a:t>
            </a:r>
            <a:r>
              <a:rPr baseline="-25000"/>
              <a:t>2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ig. 2-1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</a:t>
            </a:r>
          </a:p>
        </p:txBody>
      </p:sp>
      <p:pic>
        <p:nvPicPr>
          <p:cNvPr id="57" name="02_01DevilsGarden-U.jpeg" descr="02_01DevilsGarden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562" y="246062"/>
            <a:ext cx="8548688" cy="6542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A molecule consists of two or more atoms held together by covalent bonds…"/>
          <p:cNvSpPr txBox="1"/>
          <p:nvPr>
            <p:ph type="body" idx="1"/>
          </p:nvPr>
        </p:nvSpPr>
        <p:spPr>
          <a:xfrm>
            <a:off x="228600" y="1219200"/>
            <a:ext cx="8534400" cy="35242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A </a:t>
            </a:r>
            <a:r>
              <a:rPr b="1"/>
              <a:t>molecule </a:t>
            </a:r>
            <a:r>
              <a:t>consists of two or more atoms held together by covalent bonds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A single covalent bond, or </a:t>
            </a:r>
            <a:r>
              <a:rPr b="1"/>
              <a:t>single bond</a:t>
            </a:r>
            <a:r>
              <a:t>, is the sharing of one pair of valence electrons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A double covalent bond, or </a:t>
            </a:r>
            <a:r>
              <a:rPr b="1"/>
              <a:t>double bond</a:t>
            </a:r>
            <a:r>
              <a:t>, is the sharing of two pairs of valence electrons</a:t>
            </a:r>
          </a:p>
        </p:txBody>
      </p:sp>
      <p:sp>
        <p:nvSpPr>
          <p:cNvPr id="370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1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372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he notation used to represent atoms and bonding is called a structural formula…"/>
          <p:cNvSpPr txBox="1"/>
          <p:nvPr>
            <p:ph type="body" idx="1"/>
          </p:nvPr>
        </p:nvSpPr>
        <p:spPr>
          <a:xfrm>
            <a:off x="228600" y="1143000"/>
            <a:ext cx="7772400" cy="3721100"/>
          </a:xfrm>
          <a:prstGeom prst="rect">
            <a:avLst/>
          </a:prstGeom>
        </p:spPr>
        <p:txBody>
          <a:bodyPr/>
          <a:lstStyle/>
          <a:p>
            <a:pPr/>
            <a:r>
              <a:t>The notation used to represent atoms and bonding is called a </a:t>
            </a:r>
            <a:r>
              <a:rPr b="1"/>
              <a:t>structural formula</a:t>
            </a:r>
            <a:endParaRPr b="1"/>
          </a:p>
          <a:p>
            <a:pPr lvl="1" marL="914400" indent="-449262">
              <a:spcBef>
                <a:spcPts val="0"/>
              </a:spcBef>
              <a:buFont typeface="Times New Roman"/>
              <a:defRPr sz="2800"/>
            </a:pPr>
            <a:r>
              <a:t>For example, H–H </a:t>
            </a:r>
          </a:p>
          <a:p>
            <a:pPr/>
            <a:r>
              <a:t>This can be abbreviated further with a </a:t>
            </a:r>
            <a:r>
              <a:rPr b="1"/>
              <a:t>molecular formula </a:t>
            </a:r>
            <a:endParaRPr b="1"/>
          </a:p>
          <a:p>
            <a:pPr lvl="1" marL="914400" indent="-449262">
              <a:spcBef>
                <a:spcPts val="0"/>
              </a:spcBef>
              <a:buFont typeface="Times New Roman"/>
              <a:defRPr sz="2800"/>
            </a:pPr>
            <a:r>
              <a:t>For example, H</a:t>
            </a:r>
            <a:r>
              <a:rPr baseline="-25000"/>
              <a:t>2</a:t>
            </a:r>
          </a:p>
        </p:txBody>
      </p:sp>
      <p:grpSp>
        <p:nvGrpSpPr>
          <p:cNvPr id="381" name="Group"/>
          <p:cNvGrpSpPr/>
          <p:nvPr/>
        </p:nvGrpSpPr>
        <p:grpSpPr>
          <a:xfrm>
            <a:off x="3886199" y="6095999"/>
            <a:ext cx="2590802" cy="304802"/>
            <a:chOff x="0" y="0"/>
            <a:chExt cx="2590800" cy="304800"/>
          </a:xfrm>
        </p:grpSpPr>
        <p:sp>
          <p:nvSpPr>
            <p:cNvPr id="375" name="Rectangle"/>
            <p:cNvSpPr/>
            <p:nvPr/>
          </p:nvSpPr>
          <p:spPr>
            <a:xfrm>
              <a:off x="0" y="0"/>
              <a:ext cx="25908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76" name="Shape"/>
            <p:cNvSpPr/>
            <p:nvPr/>
          </p:nvSpPr>
          <p:spPr>
            <a:xfrm>
              <a:off x="0" y="-1"/>
              <a:ext cx="259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9" y="21600"/>
                  </a:lnTo>
                  <a:lnTo>
                    <a:pt x="214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85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77" name="Shape"/>
            <p:cNvSpPr/>
            <p:nvPr/>
          </p:nvSpPr>
          <p:spPr>
            <a:xfrm>
              <a:off x="-1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5A3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78" name="Shape"/>
            <p:cNvSpPr/>
            <p:nvPr/>
          </p:nvSpPr>
          <p:spPr>
            <a:xfrm>
              <a:off x="2571750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F3D99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79" name="Shape"/>
            <p:cNvSpPr/>
            <p:nvPr/>
          </p:nvSpPr>
          <p:spPr>
            <a:xfrm>
              <a:off x="0" y="285750"/>
              <a:ext cx="259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441" y="0"/>
                  </a:lnTo>
                  <a:lnTo>
                    <a:pt x="159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952C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80" name="Animation: Covalent Bonds"/>
            <p:cNvSpPr txBox="1"/>
            <p:nvPr/>
          </p:nvSpPr>
          <p:spPr>
            <a:xfrm>
              <a:off x="77732" y="7988"/>
              <a:ext cx="2435336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b="1" sz="1400">
                  <a:effectLst>
                    <a:outerShdw sx="100000" sy="100000" kx="0" ky="0" algn="b" rotWithShape="0" blurRad="12700" dist="25400" dir="2700000">
                      <a:srgbClr val="FFFFFF"/>
                    </a:outerShdw>
                  </a:effectLst>
                </a:defRPr>
              </a:lvl1pPr>
            </a:lstStyle>
            <a:p>
              <a:pPr/>
              <a:r>
                <a:t>Animation: Covalent Bonds</a:t>
              </a:r>
            </a:p>
          </p:txBody>
        </p:sp>
      </p:grpSp>
      <p:pic>
        <p:nvPicPr>
          <p:cNvPr id="382" name="playbutton.png" descr="playbutton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000" y="5988050"/>
            <a:ext cx="889000" cy="488950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4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38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02_12-FourCovalentBonds-U.jpeg" descr="02_12-FourCovalentBond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3787" y="136525"/>
            <a:ext cx="4414838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Fig. 2-12"/>
          <p:cNvSpPr txBox="1"/>
          <p:nvPr/>
        </p:nvSpPr>
        <p:spPr>
          <a:xfrm>
            <a:off x="1651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2-12</a:t>
            </a:r>
          </a:p>
        </p:txBody>
      </p:sp>
      <p:sp>
        <p:nvSpPr>
          <p:cNvPr id="389" name="Name and…"/>
          <p:cNvSpPr txBox="1"/>
          <p:nvPr/>
        </p:nvSpPr>
        <p:spPr>
          <a:xfrm>
            <a:off x="2627312" y="261937"/>
            <a:ext cx="919163" cy="476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ctr">
              <a:lnSpc>
                <a:spcPct val="90000"/>
              </a:lnSpc>
              <a:defRPr b="1" sz="1200"/>
            </a:pPr>
            <a:r>
              <a:t>Name and</a:t>
            </a:r>
          </a:p>
          <a:p>
            <a:pPr marL="457200" indent="-457200" algn="ctr">
              <a:lnSpc>
                <a:spcPct val="80000"/>
              </a:lnSpc>
              <a:defRPr b="1" sz="1200"/>
            </a:pPr>
            <a:r>
              <a:t>Molecular</a:t>
            </a:r>
          </a:p>
          <a:p>
            <a:pPr marL="457200" indent="-457200" algn="ctr">
              <a:lnSpc>
                <a:spcPct val="90000"/>
              </a:lnSpc>
              <a:defRPr b="1" sz="1200"/>
            </a:pPr>
            <a:r>
              <a:t>Formula</a:t>
            </a:r>
          </a:p>
        </p:txBody>
      </p:sp>
      <p:sp>
        <p:nvSpPr>
          <p:cNvPr id="390" name="Electron-…"/>
          <p:cNvSpPr txBox="1"/>
          <p:nvPr/>
        </p:nvSpPr>
        <p:spPr>
          <a:xfrm>
            <a:off x="3875087" y="257175"/>
            <a:ext cx="919163" cy="4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ctr">
              <a:lnSpc>
                <a:spcPct val="90000"/>
              </a:lnSpc>
              <a:defRPr b="1" sz="1200"/>
            </a:pPr>
            <a:r>
              <a:t>Electron-</a:t>
            </a:r>
          </a:p>
          <a:p>
            <a:pPr marL="457200" indent="-457200" algn="ctr">
              <a:lnSpc>
                <a:spcPct val="90000"/>
              </a:lnSpc>
              <a:defRPr b="1" sz="1200"/>
            </a:pPr>
            <a:r>
              <a:t>distribution</a:t>
            </a:r>
          </a:p>
          <a:p>
            <a:pPr marL="457200" indent="-457200" algn="ctr">
              <a:lnSpc>
                <a:spcPct val="90000"/>
              </a:lnSpc>
              <a:defRPr b="1" sz="1200"/>
            </a:pPr>
            <a:r>
              <a:t>Diagram</a:t>
            </a:r>
          </a:p>
        </p:txBody>
      </p:sp>
      <p:sp>
        <p:nvSpPr>
          <p:cNvPr id="391" name="Lewis Dot…"/>
          <p:cNvSpPr txBox="1"/>
          <p:nvPr/>
        </p:nvSpPr>
        <p:spPr>
          <a:xfrm>
            <a:off x="4843462" y="257175"/>
            <a:ext cx="1000126" cy="65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ctr">
              <a:lnSpc>
                <a:spcPct val="90000"/>
              </a:lnSpc>
              <a:defRPr b="1" sz="1200"/>
            </a:pPr>
            <a:r>
              <a:t>Lewis Dot</a:t>
            </a:r>
          </a:p>
          <a:p>
            <a:pPr marL="457200" indent="-457200" algn="ctr">
              <a:lnSpc>
                <a:spcPct val="90000"/>
              </a:lnSpc>
              <a:defRPr b="1" sz="1200"/>
            </a:pPr>
            <a:r>
              <a:t>Structure and</a:t>
            </a:r>
          </a:p>
          <a:p>
            <a:pPr marL="457200" indent="-457200" algn="ctr">
              <a:lnSpc>
                <a:spcPct val="90000"/>
              </a:lnSpc>
              <a:defRPr b="1" sz="1200"/>
            </a:pPr>
            <a:r>
              <a:t>Structural </a:t>
            </a:r>
          </a:p>
          <a:p>
            <a:pPr marL="457200" indent="-457200" algn="ctr">
              <a:lnSpc>
                <a:spcPct val="80000"/>
              </a:lnSpc>
              <a:defRPr b="1" sz="1200"/>
            </a:pPr>
            <a:r>
              <a:t>Formula</a:t>
            </a:r>
          </a:p>
        </p:txBody>
      </p:sp>
      <p:sp>
        <p:nvSpPr>
          <p:cNvPr id="392" name="Space-…"/>
          <p:cNvSpPr txBox="1"/>
          <p:nvPr/>
        </p:nvSpPr>
        <p:spPr>
          <a:xfrm>
            <a:off x="5900737" y="265112"/>
            <a:ext cx="661988" cy="4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ctr">
              <a:lnSpc>
                <a:spcPct val="90000"/>
              </a:lnSpc>
              <a:defRPr b="1" sz="1200"/>
            </a:pPr>
            <a:r>
              <a:t>Space-</a:t>
            </a:r>
          </a:p>
          <a:p>
            <a:pPr marL="457200" indent="-457200" algn="ctr">
              <a:lnSpc>
                <a:spcPct val="90000"/>
              </a:lnSpc>
              <a:defRPr b="1" sz="1200"/>
            </a:pPr>
            <a:r>
              <a:t>filling</a:t>
            </a:r>
          </a:p>
          <a:p>
            <a:pPr marL="457200" indent="-457200" algn="ctr">
              <a:lnSpc>
                <a:spcPct val="80000"/>
              </a:lnSpc>
              <a:defRPr b="1" sz="1200"/>
            </a:pPr>
            <a:r>
              <a:t>Model</a:t>
            </a:r>
          </a:p>
        </p:txBody>
      </p:sp>
      <p:sp>
        <p:nvSpPr>
          <p:cNvPr id="393" name="(a) Hydrogen (H2)"/>
          <p:cNvSpPr txBox="1"/>
          <p:nvPr/>
        </p:nvSpPr>
        <p:spPr>
          <a:xfrm>
            <a:off x="2486025" y="1447800"/>
            <a:ext cx="1312863" cy="174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100"/>
            </a:pPr>
            <a:r>
              <a:t>(a) Hydrogen (H</a:t>
            </a:r>
            <a:r>
              <a:rPr baseline="-25000"/>
              <a:t>2</a:t>
            </a:r>
            <a:r>
              <a:t>)</a:t>
            </a:r>
          </a:p>
        </p:txBody>
      </p:sp>
      <p:sp>
        <p:nvSpPr>
          <p:cNvPr id="394" name="(b) Oxygen (O2)"/>
          <p:cNvSpPr txBox="1"/>
          <p:nvPr/>
        </p:nvSpPr>
        <p:spPr>
          <a:xfrm>
            <a:off x="2486025" y="2620962"/>
            <a:ext cx="1033463" cy="17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100"/>
            </a:pPr>
            <a:r>
              <a:t>(b) Oxygen (O</a:t>
            </a:r>
            <a:r>
              <a:rPr baseline="-25000"/>
              <a:t>2</a:t>
            </a:r>
            <a:r>
              <a:t>)</a:t>
            </a:r>
          </a:p>
        </p:txBody>
      </p:sp>
      <p:sp>
        <p:nvSpPr>
          <p:cNvPr id="395" name="(c) Water (H2O)"/>
          <p:cNvSpPr txBox="1"/>
          <p:nvPr/>
        </p:nvSpPr>
        <p:spPr>
          <a:xfrm>
            <a:off x="2486025" y="3968750"/>
            <a:ext cx="1033463" cy="174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100"/>
            </a:pPr>
            <a:r>
              <a:t>(c) Water (H</a:t>
            </a:r>
            <a:r>
              <a:rPr baseline="-25000"/>
              <a:t>2</a:t>
            </a:r>
            <a:r>
              <a:t>O)</a:t>
            </a:r>
          </a:p>
        </p:txBody>
      </p:sp>
      <p:sp>
        <p:nvSpPr>
          <p:cNvPr id="396" name="(d) Methane (CH4)"/>
          <p:cNvSpPr txBox="1"/>
          <p:nvPr/>
        </p:nvSpPr>
        <p:spPr>
          <a:xfrm>
            <a:off x="2489200" y="5578475"/>
            <a:ext cx="1223963" cy="174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100"/>
            </a:pPr>
            <a:r>
              <a:t>(d) Methane (CH</a:t>
            </a:r>
            <a:r>
              <a:rPr baseline="-25000"/>
              <a:t>4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ovalent bonds can form between atoms of the same element or atoms of different elements…"/>
          <p:cNvSpPr txBox="1"/>
          <p:nvPr>
            <p:ph type="body" idx="1"/>
          </p:nvPr>
        </p:nvSpPr>
        <p:spPr>
          <a:xfrm>
            <a:off x="228600" y="1143000"/>
            <a:ext cx="8534400" cy="3067050"/>
          </a:xfrm>
          <a:prstGeom prst="rect">
            <a:avLst/>
          </a:prstGeom>
        </p:spPr>
        <p:txBody>
          <a:bodyPr/>
          <a:lstStyle/>
          <a:p>
            <a:pPr/>
            <a:r>
              <a:t>Covalent bonds can form between atoms of the same element or atoms of different elements 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A compound is a combination of two or more </a:t>
            </a:r>
            <a:r>
              <a:rPr i="1"/>
              <a:t>different </a:t>
            </a:r>
            <a:r>
              <a:t>elements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Bonding capacity is called the atom’s </a:t>
            </a:r>
            <a:r>
              <a:rPr b="1"/>
              <a:t>valence</a:t>
            </a:r>
          </a:p>
        </p:txBody>
      </p:sp>
      <p:sp>
        <p:nvSpPr>
          <p:cNvPr id="401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2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40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Electronegativity is an atom’s attraction for the electrons in a covalent bond…"/>
          <p:cNvSpPr txBox="1"/>
          <p:nvPr>
            <p:ph type="body" sz="half" idx="1"/>
          </p:nvPr>
        </p:nvSpPr>
        <p:spPr>
          <a:xfrm>
            <a:off x="228600" y="1212850"/>
            <a:ext cx="8534400" cy="231140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2600"/>
                </a:solidFill>
              </a:defRPr>
            </a:pPr>
            <a:r>
              <a:t>Electronegativity </a:t>
            </a:r>
            <a:r>
              <a:rPr b="0"/>
              <a:t>is an atom’s attraction for the electrons in a covalent bond</a:t>
            </a:r>
            <a:endParaRPr b="0"/>
          </a:p>
          <a:p>
            <a:pPr>
              <a:defRPr>
                <a:solidFill>
                  <a:srgbClr val="FF2600"/>
                </a:solidFill>
              </a:defRPr>
            </a:pPr>
            <a:r>
              <a:t>The more electronegative an atom, the more strongly it pulls shared electrons toward itself</a:t>
            </a:r>
          </a:p>
        </p:txBody>
      </p:sp>
      <p:sp>
        <p:nvSpPr>
          <p:cNvPr id="406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7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408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In a nonpolar covalent bond, the atoms share the electron equally…"/>
          <p:cNvSpPr txBox="1"/>
          <p:nvPr>
            <p:ph type="body" idx="1"/>
          </p:nvPr>
        </p:nvSpPr>
        <p:spPr>
          <a:xfrm>
            <a:off x="228600" y="1143000"/>
            <a:ext cx="7772400" cy="51943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In a </a:t>
            </a:r>
            <a:r>
              <a:rPr b="1"/>
              <a:t>nonpolar covalent bond</a:t>
            </a:r>
            <a:r>
              <a:t>, the atoms share the electron equally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In a </a:t>
            </a:r>
            <a:r>
              <a:rPr b="1"/>
              <a:t>polar covalent bond</a:t>
            </a:r>
            <a:r>
              <a:t>, one atom is more electronegative, and the atoms do not share the electron equally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Unequal sharing of electrons causes a partial positive or negative charge for each atom or molecule</a:t>
            </a:r>
          </a:p>
        </p:txBody>
      </p:sp>
      <p:sp>
        <p:nvSpPr>
          <p:cNvPr id="411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2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41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02_13PolarCovalentBonds-U.jpeg" descr="02_13PolarCovalentBond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1800" y="2020887"/>
            <a:ext cx="3200400" cy="2816226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Fig. 2-13"/>
          <p:cNvSpPr txBox="1"/>
          <p:nvPr/>
        </p:nvSpPr>
        <p:spPr>
          <a:xfrm>
            <a:off x="1651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2-13</a:t>
            </a:r>
          </a:p>
        </p:txBody>
      </p:sp>
      <p:sp>
        <p:nvSpPr>
          <p:cNvPr id="417" name="δ –"/>
          <p:cNvSpPr txBox="1"/>
          <p:nvPr/>
        </p:nvSpPr>
        <p:spPr>
          <a:xfrm>
            <a:off x="4414837" y="2008187"/>
            <a:ext cx="334963" cy="279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800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500"/>
              <a:t> </a:t>
            </a:r>
            <a:r>
              <a:t>–</a:t>
            </a:r>
          </a:p>
        </p:txBody>
      </p:sp>
      <p:sp>
        <p:nvSpPr>
          <p:cNvPr id="418" name="δ+"/>
          <p:cNvSpPr txBox="1"/>
          <p:nvPr/>
        </p:nvSpPr>
        <p:spPr>
          <a:xfrm>
            <a:off x="2998787" y="4194175"/>
            <a:ext cx="284163" cy="2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800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t>+</a:t>
            </a:r>
          </a:p>
        </p:txBody>
      </p:sp>
      <p:sp>
        <p:nvSpPr>
          <p:cNvPr id="419" name="δ+"/>
          <p:cNvSpPr txBox="1"/>
          <p:nvPr/>
        </p:nvSpPr>
        <p:spPr>
          <a:xfrm>
            <a:off x="5868987" y="4205287"/>
            <a:ext cx="284163" cy="279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800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t>+</a:t>
            </a:r>
          </a:p>
        </p:txBody>
      </p:sp>
      <p:sp>
        <p:nvSpPr>
          <p:cNvPr id="420" name="H"/>
          <p:cNvSpPr txBox="1"/>
          <p:nvPr/>
        </p:nvSpPr>
        <p:spPr>
          <a:xfrm>
            <a:off x="3549650" y="3965575"/>
            <a:ext cx="18573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b="1" sz="1800"/>
            </a:lvl1pPr>
          </a:lstStyle>
          <a:p>
            <a:pPr/>
            <a:r>
              <a:t>H</a:t>
            </a:r>
          </a:p>
        </p:txBody>
      </p:sp>
      <p:sp>
        <p:nvSpPr>
          <p:cNvPr id="421" name="H"/>
          <p:cNvSpPr txBox="1"/>
          <p:nvPr/>
        </p:nvSpPr>
        <p:spPr>
          <a:xfrm>
            <a:off x="5418137" y="3975100"/>
            <a:ext cx="18573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b="1" sz="1800"/>
            </a:lvl1pPr>
          </a:lstStyle>
          <a:p>
            <a:pPr/>
            <a:r>
              <a:t>H</a:t>
            </a:r>
          </a:p>
        </p:txBody>
      </p:sp>
      <p:sp>
        <p:nvSpPr>
          <p:cNvPr id="422" name="O"/>
          <p:cNvSpPr txBox="1"/>
          <p:nvPr/>
        </p:nvSpPr>
        <p:spPr>
          <a:xfrm>
            <a:off x="4481512" y="3232150"/>
            <a:ext cx="18573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b="1" sz="1800"/>
            </a:lvl1pPr>
          </a:lstStyle>
          <a:p>
            <a:pPr/>
            <a:r>
              <a:t>O</a:t>
            </a:r>
          </a:p>
        </p:txBody>
      </p:sp>
      <p:sp>
        <p:nvSpPr>
          <p:cNvPr id="423" name="H2O"/>
          <p:cNvSpPr txBox="1"/>
          <p:nvPr/>
        </p:nvSpPr>
        <p:spPr>
          <a:xfrm>
            <a:off x="4371975" y="4386262"/>
            <a:ext cx="463550" cy="302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800"/>
            </a:pPr>
            <a:r>
              <a:t>H</a:t>
            </a:r>
            <a:r>
              <a:rPr baseline="-25000"/>
              <a:t>2</a:t>
            </a:r>
            <a:r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Ionic Bond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Ionic Bonds</a:t>
            </a:r>
          </a:p>
        </p:txBody>
      </p:sp>
      <p:sp>
        <p:nvSpPr>
          <p:cNvPr id="428" name="Atoms sometimes strip electrons from their bonding partners…"/>
          <p:cNvSpPr txBox="1"/>
          <p:nvPr>
            <p:ph type="body" idx="1"/>
          </p:nvPr>
        </p:nvSpPr>
        <p:spPr>
          <a:xfrm>
            <a:off x="228600" y="1143000"/>
            <a:ext cx="7772400" cy="4737100"/>
          </a:xfrm>
          <a:prstGeom prst="rect">
            <a:avLst/>
          </a:prstGeom>
        </p:spPr>
        <p:txBody>
          <a:bodyPr/>
          <a:lstStyle/>
          <a:p>
            <a:pPr/>
            <a:r>
              <a:t>Atoms sometimes strip electrons from their bonding partners</a:t>
            </a:r>
          </a:p>
          <a:p>
            <a:pPr/>
            <a:r>
              <a:t>An example is the transfer of an electron from sodium to chlorine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After the transfer of an electron, both atoms have charges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A charged atom (or molecule) is called an </a:t>
            </a:r>
            <a:r>
              <a:rPr b="1"/>
              <a:t>ion</a:t>
            </a:r>
          </a:p>
        </p:txBody>
      </p:sp>
      <p:sp>
        <p:nvSpPr>
          <p:cNvPr id="429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0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431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Fig. 2-14-2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2-14-2</a:t>
            </a:r>
          </a:p>
        </p:txBody>
      </p:sp>
      <p:pic>
        <p:nvPicPr>
          <p:cNvPr id="434" name="02_14IonicBond-U.jpeg" descr="02_14IonicBond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1657350"/>
            <a:ext cx="8548688" cy="3541713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Na"/>
          <p:cNvSpPr txBox="1"/>
          <p:nvPr/>
        </p:nvSpPr>
        <p:spPr>
          <a:xfrm>
            <a:off x="968375" y="2659062"/>
            <a:ext cx="3349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b="1" sz="1800"/>
            </a:lvl1pPr>
          </a:lstStyle>
          <a:p>
            <a:pPr/>
            <a:r>
              <a:t>Na</a:t>
            </a:r>
          </a:p>
        </p:txBody>
      </p:sp>
      <p:sp>
        <p:nvSpPr>
          <p:cNvPr id="436" name="Cl"/>
          <p:cNvSpPr txBox="1"/>
          <p:nvPr/>
        </p:nvSpPr>
        <p:spPr>
          <a:xfrm>
            <a:off x="3084512" y="2659062"/>
            <a:ext cx="254001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b="1" sz="1800">
                <a:solidFill>
                  <a:srgbClr val="FFFFFF"/>
                </a:solidFill>
              </a:defRPr>
            </a:lvl1pPr>
          </a:lstStyle>
          <a:p>
            <a:pPr/>
            <a:r>
              <a:t>Cl</a:t>
            </a:r>
          </a:p>
        </p:txBody>
      </p:sp>
      <p:sp>
        <p:nvSpPr>
          <p:cNvPr id="437" name="Na"/>
          <p:cNvSpPr txBox="1"/>
          <p:nvPr/>
        </p:nvSpPr>
        <p:spPr>
          <a:xfrm>
            <a:off x="6075362" y="2652712"/>
            <a:ext cx="3349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b="1" sz="1800"/>
            </a:lvl1pPr>
          </a:lstStyle>
          <a:p>
            <a:pPr/>
            <a:r>
              <a:t>Na</a:t>
            </a:r>
          </a:p>
        </p:txBody>
      </p:sp>
      <p:sp>
        <p:nvSpPr>
          <p:cNvPr id="438" name="Cl"/>
          <p:cNvSpPr txBox="1"/>
          <p:nvPr/>
        </p:nvSpPr>
        <p:spPr>
          <a:xfrm>
            <a:off x="7847012" y="2651125"/>
            <a:ext cx="254001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b="1" sz="1800">
                <a:solidFill>
                  <a:srgbClr val="FFFFFF"/>
                </a:solidFill>
              </a:defRPr>
            </a:lvl1pPr>
          </a:lstStyle>
          <a:p>
            <a:pPr/>
            <a:r>
              <a:t>Cl</a:t>
            </a:r>
          </a:p>
        </p:txBody>
      </p:sp>
      <p:sp>
        <p:nvSpPr>
          <p:cNvPr id="439" name="Na"/>
          <p:cNvSpPr txBox="1"/>
          <p:nvPr/>
        </p:nvSpPr>
        <p:spPr>
          <a:xfrm>
            <a:off x="971550" y="3724275"/>
            <a:ext cx="3349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b="1" sz="1800"/>
            </a:lvl1pPr>
          </a:lstStyle>
          <a:p>
            <a:pPr/>
            <a:r>
              <a:t>Na</a:t>
            </a:r>
          </a:p>
        </p:txBody>
      </p:sp>
      <p:sp>
        <p:nvSpPr>
          <p:cNvPr id="440" name="Sodium atom"/>
          <p:cNvSpPr txBox="1"/>
          <p:nvPr/>
        </p:nvSpPr>
        <p:spPr>
          <a:xfrm>
            <a:off x="387350" y="4003675"/>
            <a:ext cx="149542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80000"/>
              </a:lnSpc>
              <a:defRPr b="1" sz="1800"/>
            </a:lvl1pPr>
          </a:lstStyle>
          <a:p>
            <a:pPr/>
            <a:r>
              <a:t>Sodium atom</a:t>
            </a:r>
          </a:p>
        </p:txBody>
      </p:sp>
      <p:sp>
        <p:nvSpPr>
          <p:cNvPr id="441" name="Chlorine atom"/>
          <p:cNvSpPr txBox="1"/>
          <p:nvPr/>
        </p:nvSpPr>
        <p:spPr>
          <a:xfrm>
            <a:off x="2438400" y="4010025"/>
            <a:ext cx="157638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80000"/>
              </a:lnSpc>
              <a:defRPr b="1" sz="1800"/>
            </a:lvl1pPr>
          </a:lstStyle>
          <a:p>
            <a:pPr/>
            <a:r>
              <a:t>Chlorine atom</a:t>
            </a:r>
          </a:p>
        </p:txBody>
      </p:sp>
      <p:sp>
        <p:nvSpPr>
          <p:cNvPr id="442" name="Cl"/>
          <p:cNvSpPr txBox="1"/>
          <p:nvPr/>
        </p:nvSpPr>
        <p:spPr>
          <a:xfrm>
            <a:off x="3092450" y="3727450"/>
            <a:ext cx="25400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b="1" sz="1800"/>
            </a:lvl1pPr>
          </a:lstStyle>
          <a:p>
            <a:pPr/>
            <a:r>
              <a:t>Cl</a:t>
            </a:r>
          </a:p>
        </p:txBody>
      </p:sp>
      <p:sp>
        <p:nvSpPr>
          <p:cNvPr id="443" name="Na+"/>
          <p:cNvSpPr txBox="1"/>
          <p:nvPr/>
        </p:nvSpPr>
        <p:spPr>
          <a:xfrm>
            <a:off x="6022975" y="3727450"/>
            <a:ext cx="446088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800"/>
            </a:pPr>
            <a:r>
              <a:t>Na</a:t>
            </a:r>
            <a:r>
              <a:rPr baseline="30000" sz="2000"/>
              <a:t>+</a:t>
            </a:r>
          </a:p>
        </p:txBody>
      </p:sp>
      <p:sp>
        <p:nvSpPr>
          <p:cNvPr id="444" name="Sodium ion…"/>
          <p:cNvSpPr txBox="1"/>
          <p:nvPr/>
        </p:nvSpPr>
        <p:spPr>
          <a:xfrm>
            <a:off x="5611812" y="3965575"/>
            <a:ext cx="1268413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800"/>
            </a:pPr>
            <a:r>
              <a:t>Sodium ion</a:t>
            </a:r>
          </a:p>
          <a:p>
            <a:pPr marL="457200" indent="-457200" algn="ctr">
              <a:lnSpc>
                <a:spcPct val="80000"/>
              </a:lnSpc>
              <a:defRPr b="1" sz="1800"/>
            </a:pPr>
            <a:r>
              <a:t>(a cation)</a:t>
            </a:r>
          </a:p>
        </p:txBody>
      </p:sp>
      <p:sp>
        <p:nvSpPr>
          <p:cNvPr id="445" name="Cl–"/>
          <p:cNvSpPr txBox="1"/>
          <p:nvPr/>
        </p:nvSpPr>
        <p:spPr>
          <a:xfrm>
            <a:off x="7804150" y="3719512"/>
            <a:ext cx="519113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800"/>
            </a:pPr>
            <a:r>
              <a:t>Cl</a:t>
            </a:r>
            <a:r>
              <a:rPr baseline="30000" sz="2000"/>
              <a:t>–</a:t>
            </a:r>
          </a:p>
        </p:txBody>
      </p:sp>
      <p:sp>
        <p:nvSpPr>
          <p:cNvPr id="446" name="Chloride ion…"/>
          <p:cNvSpPr txBox="1"/>
          <p:nvPr/>
        </p:nvSpPr>
        <p:spPr>
          <a:xfrm>
            <a:off x="7292975" y="3962400"/>
            <a:ext cx="1357313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defRPr b="1" sz="1800"/>
            </a:pPr>
            <a:r>
              <a:t>Chloride ion</a:t>
            </a:r>
          </a:p>
          <a:p>
            <a:pPr marL="457200" indent="-457200" algn="ctr">
              <a:lnSpc>
                <a:spcPct val="80000"/>
              </a:lnSpc>
              <a:defRPr b="1" sz="1800"/>
            </a:pPr>
            <a:r>
              <a:t>(an anion)</a:t>
            </a:r>
          </a:p>
        </p:txBody>
      </p:sp>
      <p:sp>
        <p:nvSpPr>
          <p:cNvPr id="447" name="Sodium chloride (NaCl)"/>
          <p:cNvSpPr txBox="1"/>
          <p:nvPr/>
        </p:nvSpPr>
        <p:spPr>
          <a:xfrm>
            <a:off x="5861050" y="4743450"/>
            <a:ext cx="259873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b="1" sz="1800"/>
            </a:lvl1pPr>
          </a:lstStyle>
          <a:p>
            <a:pPr/>
            <a:r>
              <a:t>Sodium chloride (NaCl)</a:t>
            </a:r>
          </a:p>
        </p:txBody>
      </p:sp>
      <p:sp>
        <p:nvSpPr>
          <p:cNvPr id="448" name="Line"/>
          <p:cNvSpPr/>
          <p:nvPr/>
        </p:nvSpPr>
        <p:spPr>
          <a:xfrm rot="16211620">
            <a:off x="7000874" y="3003550"/>
            <a:ext cx="257176" cy="320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 cation is a positively charged ion…"/>
          <p:cNvSpPr txBox="1"/>
          <p:nvPr>
            <p:ph type="body" sz="half" idx="1"/>
          </p:nvPr>
        </p:nvSpPr>
        <p:spPr>
          <a:xfrm>
            <a:off x="228600" y="1143000"/>
            <a:ext cx="8534400" cy="26098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A </a:t>
            </a:r>
            <a:r>
              <a:rPr b="1"/>
              <a:t>cation </a:t>
            </a:r>
            <a:r>
              <a:t>is a positively charged ion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An </a:t>
            </a:r>
            <a:r>
              <a:rPr b="1"/>
              <a:t>anion </a:t>
            </a:r>
            <a:r>
              <a:t>is a negatively charged ion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An </a:t>
            </a:r>
            <a:r>
              <a:rPr b="1"/>
              <a:t>ionic bond </a:t>
            </a:r>
            <a:r>
              <a:t>is an attraction between an anion and a cation</a:t>
            </a:r>
          </a:p>
        </p:txBody>
      </p:sp>
      <p:grpSp>
        <p:nvGrpSpPr>
          <p:cNvPr id="459" name="Group"/>
          <p:cNvGrpSpPr/>
          <p:nvPr/>
        </p:nvGrpSpPr>
        <p:grpSpPr>
          <a:xfrm>
            <a:off x="4038599" y="6019799"/>
            <a:ext cx="2209802" cy="381002"/>
            <a:chOff x="0" y="0"/>
            <a:chExt cx="2209800" cy="381000"/>
          </a:xfrm>
        </p:grpSpPr>
        <p:sp>
          <p:nvSpPr>
            <p:cNvPr id="453" name="Rectangle"/>
            <p:cNvSpPr/>
            <p:nvPr/>
          </p:nvSpPr>
          <p:spPr>
            <a:xfrm>
              <a:off x="0" y="0"/>
              <a:ext cx="2209800" cy="3810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454" name="Shape"/>
            <p:cNvSpPr/>
            <p:nvPr/>
          </p:nvSpPr>
          <p:spPr>
            <a:xfrm>
              <a:off x="0" y="-1"/>
              <a:ext cx="2209801" cy="2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85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455" name="Shape"/>
            <p:cNvSpPr/>
            <p:nvPr/>
          </p:nvSpPr>
          <p:spPr>
            <a:xfrm>
              <a:off x="-1" y="0"/>
              <a:ext cx="2381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5A3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456" name="Shape"/>
            <p:cNvSpPr/>
            <p:nvPr/>
          </p:nvSpPr>
          <p:spPr>
            <a:xfrm>
              <a:off x="2185987" y="0"/>
              <a:ext cx="2381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F3D99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457" name="Shape"/>
            <p:cNvSpPr/>
            <p:nvPr/>
          </p:nvSpPr>
          <p:spPr>
            <a:xfrm>
              <a:off x="0" y="357187"/>
              <a:ext cx="2209801" cy="2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367" y="0"/>
                  </a:lnTo>
                  <a:lnTo>
                    <a:pt x="233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952C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458" name="Animation: Ionic Bonds"/>
            <p:cNvSpPr txBox="1"/>
            <p:nvPr/>
          </p:nvSpPr>
          <p:spPr>
            <a:xfrm>
              <a:off x="55222" y="46088"/>
              <a:ext cx="2099356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b="1" sz="1400">
                  <a:effectLst>
                    <a:outerShdw sx="100000" sy="100000" kx="0" ky="0" algn="b" rotWithShape="0" blurRad="12700" dist="25400" dir="2700000">
                      <a:srgbClr val="FFFFFF"/>
                    </a:outerShdw>
                  </a:effectLst>
                </a:defRPr>
              </a:lvl1pPr>
            </a:lstStyle>
            <a:p>
              <a:pPr/>
              <a:r>
                <a:t>Animation: Ionic Bonds</a:t>
              </a:r>
            </a:p>
          </p:txBody>
        </p:sp>
      </p:grpSp>
      <p:pic>
        <p:nvPicPr>
          <p:cNvPr id="460" name="playbutton.png" descr="playbutton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8800" y="5956300"/>
            <a:ext cx="889000" cy="488950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2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46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02_02-InquiryGarden-U.jpeg" descr="02_02-InquiryGarden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5487" y="136525"/>
            <a:ext cx="5151438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Rectangle"/>
          <p:cNvSpPr/>
          <p:nvPr/>
        </p:nvSpPr>
        <p:spPr>
          <a:xfrm>
            <a:off x="2032000" y="3365500"/>
            <a:ext cx="1409700" cy="241300"/>
          </a:xfrm>
          <a:prstGeom prst="rect">
            <a:avLst/>
          </a:prstGeom>
          <a:solidFill>
            <a:srgbClr val="FECC69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3" name="Rectangle"/>
          <p:cNvSpPr/>
          <p:nvPr/>
        </p:nvSpPr>
        <p:spPr>
          <a:xfrm>
            <a:off x="2025650" y="177800"/>
            <a:ext cx="1416050" cy="234950"/>
          </a:xfrm>
          <a:prstGeom prst="rect">
            <a:avLst/>
          </a:prstGeom>
          <a:solidFill>
            <a:srgbClr val="FECC69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4" name="Fig. 2-2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2-2</a:t>
            </a:r>
          </a:p>
        </p:txBody>
      </p:sp>
      <p:sp>
        <p:nvSpPr>
          <p:cNvPr id="65" name="EXPERIMENT"/>
          <p:cNvSpPr txBox="1"/>
          <p:nvPr/>
        </p:nvSpPr>
        <p:spPr>
          <a:xfrm>
            <a:off x="2108199" y="204787"/>
            <a:ext cx="1179514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300">
                <a:solidFill>
                  <a:srgbClr val="5C3F8C"/>
                </a:solidFill>
              </a:defRPr>
            </a:lvl1pPr>
          </a:lstStyle>
          <a:p>
            <a:pPr/>
            <a:r>
              <a:t>EXPERIMENT</a:t>
            </a:r>
          </a:p>
        </p:txBody>
      </p:sp>
      <p:sp>
        <p:nvSpPr>
          <p:cNvPr id="66" name="RESULTS"/>
          <p:cNvSpPr txBox="1"/>
          <p:nvPr/>
        </p:nvSpPr>
        <p:spPr>
          <a:xfrm>
            <a:off x="2108200" y="3398837"/>
            <a:ext cx="773113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300">
                <a:solidFill>
                  <a:srgbClr val="5C3F8C"/>
                </a:solidFill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67" name="Cedrela…"/>
          <p:cNvSpPr txBox="1"/>
          <p:nvPr/>
        </p:nvSpPr>
        <p:spPr>
          <a:xfrm>
            <a:off x="2905125" y="774700"/>
            <a:ext cx="615950" cy="35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i="1" sz="1300"/>
            </a:pPr>
            <a:r>
              <a:t>Cedrela</a:t>
            </a:r>
          </a:p>
          <a:p>
            <a:pPr>
              <a:lnSpc>
                <a:spcPct val="90000"/>
              </a:lnSpc>
              <a:defRPr b="1" sz="1300"/>
            </a:pPr>
            <a:r>
              <a:t>sapling</a:t>
            </a:r>
          </a:p>
        </p:txBody>
      </p:sp>
      <p:sp>
        <p:nvSpPr>
          <p:cNvPr id="68" name="Duroia…"/>
          <p:cNvSpPr txBox="1"/>
          <p:nvPr/>
        </p:nvSpPr>
        <p:spPr>
          <a:xfrm>
            <a:off x="2025649" y="1401762"/>
            <a:ext cx="595314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i="1" sz="1300"/>
            </a:pPr>
            <a:r>
              <a:t>Duroia</a:t>
            </a:r>
          </a:p>
          <a:p>
            <a:pPr>
              <a:lnSpc>
                <a:spcPct val="90000"/>
              </a:lnSpc>
              <a:defRPr b="1" sz="1300"/>
            </a:pPr>
            <a:r>
              <a:t>tree</a:t>
            </a:r>
          </a:p>
        </p:txBody>
      </p:sp>
      <p:sp>
        <p:nvSpPr>
          <p:cNvPr id="69" name="Inside,…"/>
          <p:cNvSpPr txBox="1"/>
          <p:nvPr/>
        </p:nvSpPr>
        <p:spPr>
          <a:xfrm>
            <a:off x="3324225" y="1562100"/>
            <a:ext cx="1022350" cy="35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/>
            </a:pPr>
            <a:r>
              <a:t>Inside,</a:t>
            </a:r>
          </a:p>
          <a:p>
            <a:pPr algn="ctr">
              <a:lnSpc>
                <a:spcPct val="90000"/>
              </a:lnSpc>
              <a:defRPr b="1" sz="1300"/>
            </a:pPr>
            <a:r>
              <a:t>unprotected</a:t>
            </a:r>
          </a:p>
        </p:txBody>
      </p:sp>
      <p:sp>
        <p:nvSpPr>
          <p:cNvPr id="70" name="Inside,…"/>
          <p:cNvSpPr txBox="1"/>
          <p:nvPr/>
        </p:nvSpPr>
        <p:spPr>
          <a:xfrm>
            <a:off x="4518025" y="1708150"/>
            <a:ext cx="863600" cy="35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/>
            </a:pPr>
            <a:r>
              <a:t>Inside,</a:t>
            </a:r>
          </a:p>
          <a:p>
            <a:pPr algn="ctr">
              <a:lnSpc>
                <a:spcPct val="90000"/>
              </a:lnSpc>
              <a:defRPr b="1" sz="1300"/>
            </a:pPr>
            <a:r>
              <a:t>protected</a:t>
            </a:r>
          </a:p>
        </p:txBody>
      </p:sp>
      <p:sp>
        <p:nvSpPr>
          <p:cNvPr id="71" name="Devil’s…"/>
          <p:cNvSpPr txBox="1"/>
          <p:nvPr/>
        </p:nvSpPr>
        <p:spPr>
          <a:xfrm>
            <a:off x="2171700" y="2532062"/>
            <a:ext cx="57626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90000"/>
              </a:lnSpc>
              <a:defRPr b="1" sz="1300"/>
            </a:pPr>
            <a:r>
              <a:t>Devil’s</a:t>
            </a:r>
          </a:p>
          <a:p>
            <a:pPr algn="r">
              <a:lnSpc>
                <a:spcPct val="90000"/>
              </a:lnSpc>
              <a:defRPr b="1" sz="1300"/>
            </a:pPr>
            <a:r>
              <a:t>garden</a:t>
            </a:r>
          </a:p>
        </p:txBody>
      </p:sp>
      <p:sp>
        <p:nvSpPr>
          <p:cNvPr id="72" name="Outside,…"/>
          <p:cNvSpPr txBox="1"/>
          <p:nvPr/>
        </p:nvSpPr>
        <p:spPr>
          <a:xfrm>
            <a:off x="6140450" y="2563812"/>
            <a:ext cx="101441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/>
            </a:pPr>
            <a:r>
              <a:t>Outside,</a:t>
            </a:r>
          </a:p>
          <a:p>
            <a:pPr algn="ctr">
              <a:lnSpc>
                <a:spcPct val="90000"/>
              </a:lnSpc>
              <a:defRPr b="1" sz="1300"/>
            </a:pPr>
            <a:r>
              <a:t>unprotected </a:t>
            </a:r>
          </a:p>
        </p:txBody>
      </p:sp>
      <p:sp>
        <p:nvSpPr>
          <p:cNvPr id="73" name="Outside,…"/>
          <p:cNvSpPr txBox="1"/>
          <p:nvPr/>
        </p:nvSpPr>
        <p:spPr>
          <a:xfrm>
            <a:off x="6146800" y="1376362"/>
            <a:ext cx="90646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/>
            </a:pPr>
            <a:r>
              <a:t>Outside,</a:t>
            </a:r>
          </a:p>
          <a:p>
            <a:pPr algn="ctr">
              <a:lnSpc>
                <a:spcPct val="90000"/>
              </a:lnSpc>
              <a:defRPr b="1" sz="1300"/>
            </a:pPr>
            <a:r>
              <a:t>protected </a:t>
            </a:r>
          </a:p>
        </p:txBody>
      </p:sp>
      <p:sp>
        <p:nvSpPr>
          <p:cNvPr id="74" name="Insect…"/>
          <p:cNvSpPr txBox="1"/>
          <p:nvPr/>
        </p:nvSpPr>
        <p:spPr>
          <a:xfrm>
            <a:off x="5429250" y="792162"/>
            <a:ext cx="57626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1300"/>
            </a:pPr>
            <a:r>
              <a:t>Insect</a:t>
            </a:r>
          </a:p>
          <a:p>
            <a:pPr>
              <a:lnSpc>
                <a:spcPct val="90000"/>
              </a:lnSpc>
              <a:defRPr b="1" sz="1300"/>
            </a:pPr>
            <a:r>
              <a:t>barrier</a:t>
            </a:r>
          </a:p>
        </p:txBody>
      </p:sp>
      <p:sp>
        <p:nvSpPr>
          <p:cNvPr id="75" name="Line"/>
          <p:cNvSpPr/>
          <p:nvPr/>
        </p:nvSpPr>
        <p:spPr>
          <a:xfrm>
            <a:off x="3302000" y="1155699"/>
            <a:ext cx="323850" cy="260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6" name="Line"/>
          <p:cNvSpPr/>
          <p:nvPr/>
        </p:nvSpPr>
        <p:spPr>
          <a:xfrm>
            <a:off x="2603500" y="1511299"/>
            <a:ext cx="406400" cy="16192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7" name="Line"/>
          <p:cNvSpPr/>
          <p:nvPr/>
        </p:nvSpPr>
        <p:spPr>
          <a:xfrm flipV="1">
            <a:off x="2789237" y="2611437"/>
            <a:ext cx="665163" cy="47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Line"/>
          <p:cNvSpPr/>
          <p:nvPr/>
        </p:nvSpPr>
        <p:spPr>
          <a:xfrm flipH="1">
            <a:off x="5092700" y="1160462"/>
            <a:ext cx="355600" cy="4651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9" name="Dead leaf tissue (cm2)…"/>
          <p:cNvSpPr txBox="1"/>
          <p:nvPr/>
        </p:nvSpPr>
        <p:spPr>
          <a:xfrm rot="16200000">
            <a:off x="1440083" y="4738466"/>
            <a:ext cx="1738313" cy="3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defRPr b="1" sz="1300"/>
            </a:pPr>
            <a:r>
              <a:t>Dead leaf tissue (cm</a:t>
            </a:r>
            <a:r>
              <a:rPr baseline="30000"/>
              <a:t>2</a:t>
            </a:r>
            <a:r>
              <a:t>)</a:t>
            </a:r>
          </a:p>
          <a:p>
            <a:pPr algn="ctr">
              <a:lnSpc>
                <a:spcPct val="80000"/>
              </a:lnSpc>
              <a:defRPr b="1" sz="1300"/>
            </a:pPr>
            <a:r>
              <a:t>after one day</a:t>
            </a:r>
          </a:p>
        </p:txBody>
      </p:sp>
      <p:sp>
        <p:nvSpPr>
          <p:cNvPr id="80" name="Inside,…"/>
          <p:cNvSpPr txBox="1"/>
          <p:nvPr/>
        </p:nvSpPr>
        <p:spPr>
          <a:xfrm>
            <a:off x="2851150" y="5837237"/>
            <a:ext cx="101441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/>
            </a:pPr>
            <a:r>
              <a:t>Inside,</a:t>
            </a:r>
          </a:p>
          <a:p>
            <a:pPr algn="ctr">
              <a:lnSpc>
                <a:spcPct val="90000"/>
              </a:lnSpc>
              <a:defRPr b="1" sz="1300"/>
            </a:pPr>
            <a:r>
              <a:t>unprotected</a:t>
            </a:r>
          </a:p>
        </p:txBody>
      </p:sp>
      <p:sp>
        <p:nvSpPr>
          <p:cNvPr id="81" name="Inside,…"/>
          <p:cNvSpPr txBox="1"/>
          <p:nvPr/>
        </p:nvSpPr>
        <p:spPr>
          <a:xfrm>
            <a:off x="3860800" y="5837237"/>
            <a:ext cx="86836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/>
            </a:pPr>
            <a:r>
              <a:t>Inside,</a:t>
            </a:r>
          </a:p>
          <a:p>
            <a:pPr algn="ctr">
              <a:lnSpc>
                <a:spcPct val="90000"/>
              </a:lnSpc>
              <a:defRPr b="1" sz="1300"/>
            </a:pPr>
            <a:r>
              <a:t>protected</a:t>
            </a:r>
          </a:p>
        </p:txBody>
      </p:sp>
      <p:sp>
        <p:nvSpPr>
          <p:cNvPr id="82" name="Outside,…"/>
          <p:cNvSpPr txBox="1"/>
          <p:nvPr/>
        </p:nvSpPr>
        <p:spPr>
          <a:xfrm>
            <a:off x="4743450" y="5837237"/>
            <a:ext cx="101441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/>
            </a:pPr>
            <a:r>
              <a:t>Outside,</a:t>
            </a:r>
          </a:p>
          <a:p>
            <a:pPr algn="ctr">
              <a:lnSpc>
                <a:spcPct val="90000"/>
              </a:lnSpc>
              <a:defRPr b="1" sz="1300"/>
            </a:pPr>
            <a:r>
              <a:t>unprotected</a:t>
            </a:r>
          </a:p>
        </p:txBody>
      </p:sp>
      <p:sp>
        <p:nvSpPr>
          <p:cNvPr id="83" name="Outside,…"/>
          <p:cNvSpPr txBox="1"/>
          <p:nvPr/>
        </p:nvSpPr>
        <p:spPr>
          <a:xfrm>
            <a:off x="5759450" y="5837237"/>
            <a:ext cx="887413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1300"/>
            </a:pPr>
            <a:r>
              <a:t>Outside,</a:t>
            </a:r>
          </a:p>
          <a:p>
            <a:pPr algn="ctr">
              <a:lnSpc>
                <a:spcPct val="90000"/>
              </a:lnSpc>
              <a:defRPr b="1" sz="1300"/>
            </a:pPr>
            <a:r>
              <a:t>protected</a:t>
            </a:r>
          </a:p>
        </p:txBody>
      </p:sp>
      <p:sp>
        <p:nvSpPr>
          <p:cNvPr id="84" name="Cedrela saplings, inside and outside devil’s gardens"/>
          <p:cNvSpPr txBox="1"/>
          <p:nvPr/>
        </p:nvSpPr>
        <p:spPr>
          <a:xfrm>
            <a:off x="2362200" y="6284912"/>
            <a:ext cx="4170363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i="1" sz="1300"/>
            </a:pPr>
            <a:r>
              <a:t>Cedrela</a:t>
            </a:r>
            <a:r>
              <a:rPr i="0"/>
              <a:t> saplings, inside and outside devil’s gardens</a:t>
            </a:r>
          </a:p>
        </p:txBody>
      </p:sp>
      <p:sp>
        <p:nvSpPr>
          <p:cNvPr id="85" name="0"/>
          <p:cNvSpPr txBox="1"/>
          <p:nvPr/>
        </p:nvSpPr>
        <p:spPr>
          <a:xfrm>
            <a:off x="2616200" y="5637212"/>
            <a:ext cx="106363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300"/>
            </a:lvl1pPr>
          </a:lstStyle>
          <a:p>
            <a:pPr/>
            <a:r>
              <a:t>0</a:t>
            </a:r>
          </a:p>
        </p:txBody>
      </p:sp>
      <p:sp>
        <p:nvSpPr>
          <p:cNvPr id="86" name="4"/>
          <p:cNvSpPr txBox="1"/>
          <p:nvPr/>
        </p:nvSpPr>
        <p:spPr>
          <a:xfrm>
            <a:off x="2616200" y="5243512"/>
            <a:ext cx="106363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300"/>
            </a:lvl1pPr>
          </a:lstStyle>
          <a:p>
            <a:pPr/>
            <a:r>
              <a:t>4</a:t>
            </a:r>
          </a:p>
        </p:txBody>
      </p:sp>
      <p:sp>
        <p:nvSpPr>
          <p:cNvPr id="87" name="8"/>
          <p:cNvSpPr txBox="1"/>
          <p:nvPr/>
        </p:nvSpPr>
        <p:spPr>
          <a:xfrm>
            <a:off x="2616200" y="4837112"/>
            <a:ext cx="106363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300"/>
            </a:lvl1pPr>
          </a:lstStyle>
          <a:p>
            <a:pPr/>
            <a:r>
              <a:t>8</a:t>
            </a:r>
          </a:p>
        </p:txBody>
      </p:sp>
      <p:sp>
        <p:nvSpPr>
          <p:cNvPr id="88" name="12"/>
          <p:cNvSpPr txBox="1"/>
          <p:nvPr/>
        </p:nvSpPr>
        <p:spPr>
          <a:xfrm>
            <a:off x="2533650" y="4443412"/>
            <a:ext cx="207963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300"/>
            </a:lvl1pPr>
          </a:lstStyle>
          <a:p>
            <a:pPr/>
            <a:r>
              <a:t>12</a:t>
            </a:r>
          </a:p>
        </p:txBody>
      </p:sp>
      <p:sp>
        <p:nvSpPr>
          <p:cNvPr id="89" name="16"/>
          <p:cNvSpPr txBox="1"/>
          <p:nvPr/>
        </p:nvSpPr>
        <p:spPr>
          <a:xfrm>
            <a:off x="2527300" y="4037012"/>
            <a:ext cx="207963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300"/>
            </a:lvl1pPr>
          </a:lstStyle>
          <a:p>
            <a:pPr/>
            <a:r>
              <a:t>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ompounds formed by ionic bonds are called ionic compounds, or salts…"/>
          <p:cNvSpPr txBox="1"/>
          <p:nvPr>
            <p:ph type="body" sz="half" idx="1"/>
          </p:nvPr>
        </p:nvSpPr>
        <p:spPr>
          <a:xfrm>
            <a:off x="165100" y="1276350"/>
            <a:ext cx="8534400" cy="23114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Compounds formed by ionic bonds are called </a:t>
            </a:r>
            <a:r>
              <a:rPr b="1"/>
              <a:t>ionic compounds</a:t>
            </a:r>
            <a:r>
              <a:t>, or </a:t>
            </a:r>
            <a:r>
              <a:rPr b="1"/>
              <a:t>salts</a:t>
            </a:r>
            <a:endParaRPr b="1"/>
          </a:p>
          <a:p>
            <a:pPr/>
            <a:r>
              <a:t>Salts, such as sodium chloride (table salt),  are often found in nature as crystals </a:t>
            </a:r>
          </a:p>
        </p:txBody>
      </p:sp>
      <p:sp>
        <p:nvSpPr>
          <p:cNvPr id="466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7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468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02_15SodiumChloride-U.jpeg" descr="02_15SodiumChloride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450" y="1782762"/>
            <a:ext cx="6767513" cy="3292476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Fig. 2-15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2-15</a:t>
            </a:r>
          </a:p>
        </p:txBody>
      </p:sp>
      <p:sp>
        <p:nvSpPr>
          <p:cNvPr id="472" name="Na+"/>
          <p:cNvSpPr txBox="1"/>
          <p:nvPr/>
        </p:nvSpPr>
        <p:spPr>
          <a:xfrm>
            <a:off x="7505700" y="2860675"/>
            <a:ext cx="504825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 sz="2000"/>
            </a:pPr>
            <a:r>
              <a:t>Na</a:t>
            </a:r>
            <a:r>
              <a:rPr baseline="30000" sz="2400"/>
              <a:t>+</a:t>
            </a:r>
          </a:p>
        </p:txBody>
      </p:sp>
      <p:sp>
        <p:nvSpPr>
          <p:cNvPr id="473" name="Cl–"/>
          <p:cNvSpPr txBox="1"/>
          <p:nvPr/>
        </p:nvSpPr>
        <p:spPr>
          <a:xfrm>
            <a:off x="7550150" y="3292475"/>
            <a:ext cx="406400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 sz="2000"/>
            </a:pPr>
            <a:r>
              <a:t>Cl</a:t>
            </a:r>
            <a:r>
              <a:rPr baseline="30000" sz="2400"/>
              <a:t>–</a:t>
            </a:r>
          </a:p>
        </p:txBody>
      </p:sp>
      <p:sp>
        <p:nvSpPr>
          <p:cNvPr id="474" name="Line"/>
          <p:cNvSpPr/>
          <p:nvPr/>
        </p:nvSpPr>
        <p:spPr>
          <a:xfrm flipV="1">
            <a:off x="7092950" y="2984500"/>
            <a:ext cx="342900" cy="508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5" name="Line"/>
          <p:cNvSpPr/>
          <p:nvPr/>
        </p:nvSpPr>
        <p:spPr>
          <a:xfrm>
            <a:off x="7118350" y="3346450"/>
            <a:ext cx="387351" cy="635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Weak Chemical Bond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Weak Chemical Bonds</a:t>
            </a:r>
          </a:p>
        </p:txBody>
      </p:sp>
      <p:sp>
        <p:nvSpPr>
          <p:cNvPr id="480" name="**Most of the strongest bonds in organisms are covalent bonds that form a cell’s molecules**…"/>
          <p:cNvSpPr txBox="1"/>
          <p:nvPr>
            <p:ph type="body" idx="1"/>
          </p:nvPr>
        </p:nvSpPr>
        <p:spPr>
          <a:xfrm>
            <a:off x="228600" y="1143000"/>
            <a:ext cx="7772400" cy="4895850"/>
          </a:xfrm>
          <a:prstGeom prst="rect">
            <a:avLst/>
          </a:prstGeom>
        </p:spPr>
        <p:txBody>
          <a:bodyPr/>
          <a:lstStyle/>
          <a:p>
            <a:pPr marL="350837" indent="-350837">
              <a:defRPr sz="3300">
                <a:solidFill>
                  <a:srgbClr val="941751"/>
                </a:solidFill>
              </a:defRPr>
            </a:pPr>
            <a:r>
              <a:t>**</a:t>
            </a:r>
            <a:r>
              <a:rPr u="sng"/>
              <a:t>Most of the strongest bonds</a:t>
            </a:r>
            <a:r>
              <a:t> in organisms are </a:t>
            </a:r>
            <a:r>
              <a:rPr u="sng"/>
              <a:t>covalent bonds</a:t>
            </a:r>
            <a:r>
              <a:t> that form a cell’s molecules**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Weak chemical bonds, such as ionic bonds and hydrogen bonds, are also important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Weak chemical bonds reinforce shapes of large molecules and help molecules adhere to each other</a:t>
            </a:r>
          </a:p>
        </p:txBody>
      </p:sp>
      <p:sp>
        <p:nvSpPr>
          <p:cNvPr id="481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2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48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Hydrogen Bond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r>
              <a:t>Hydrogen Bonds</a:t>
            </a:r>
          </a:p>
        </p:txBody>
      </p:sp>
      <p:sp>
        <p:nvSpPr>
          <p:cNvPr id="486" name="A hydrogen bond forms when a hydrogen atom covalently bonded to one electronegative atom is also attracted to another electronegative atom…"/>
          <p:cNvSpPr txBox="1"/>
          <p:nvPr>
            <p:ph type="body" idx="1"/>
          </p:nvPr>
        </p:nvSpPr>
        <p:spPr>
          <a:xfrm>
            <a:off x="228600" y="1219200"/>
            <a:ext cx="7391400" cy="48958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A </a:t>
            </a:r>
            <a:r>
              <a:rPr b="1"/>
              <a:t>hydrogen bond </a:t>
            </a:r>
            <a:r>
              <a:t>forms when a hydrogen atom covalently bonded to one electronegative atom is also attracted to another electronegative atom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In living cells, the electronegative partners are usually oxygen or nitrogen atoms</a:t>
            </a:r>
          </a:p>
        </p:txBody>
      </p:sp>
      <p:sp>
        <p:nvSpPr>
          <p:cNvPr id="487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8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489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02_16HydrogenBond-U.jpeg" descr="02_16HydrogenBond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200" y="136525"/>
            <a:ext cx="8482013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Fig. 2-16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2-16</a:t>
            </a:r>
          </a:p>
        </p:txBody>
      </p:sp>
      <p:sp>
        <p:nvSpPr>
          <p:cNvPr id="493" name="δ −"/>
          <p:cNvSpPr txBox="1"/>
          <p:nvPr/>
        </p:nvSpPr>
        <p:spPr>
          <a:xfrm>
            <a:off x="3389312" y="165099"/>
            <a:ext cx="4841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6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-</a:t>
            </a:r>
          </a:p>
        </p:txBody>
      </p:sp>
      <p:sp>
        <p:nvSpPr>
          <p:cNvPr id="494" name="δ+"/>
          <p:cNvSpPr txBox="1"/>
          <p:nvPr/>
        </p:nvSpPr>
        <p:spPr>
          <a:xfrm>
            <a:off x="5830887" y="166687"/>
            <a:ext cx="471488" cy="37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t>+</a:t>
            </a:r>
          </a:p>
        </p:txBody>
      </p:sp>
      <p:sp>
        <p:nvSpPr>
          <p:cNvPr id="495" name="δ+"/>
          <p:cNvSpPr txBox="1"/>
          <p:nvPr/>
        </p:nvSpPr>
        <p:spPr>
          <a:xfrm>
            <a:off x="4821237" y="2681287"/>
            <a:ext cx="331788" cy="37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t>+</a:t>
            </a:r>
          </a:p>
        </p:txBody>
      </p:sp>
      <p:sp>
        <p:nvSpPr>
          <p:cNvPr id="496" name="δ −"/>
          <p:cNvSpPr txBox="1"/>
          <p:nvPr/>
        </p:nvSpPr>
        <p:spPr>
          <a:xfrm>
            <a:off x="4811712" y="3314699"/>
            <a:ext cx="4587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6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-</a:t>
            </a:r>
          </a:p>
        </p:txBody>
      </p:sp>
      <p:sp>
        <p:nvSpPr>
          <p:cNvPr id="497" name="δ+"/>
          <p:cNvSpPr txBox="1"/>
          <p:nvPr/>
        </p:nvSpPr>
        <p:spPr>
          <a:xfrm>
            <a:off x="3062287" y="5386387"/>
            <a:ext cx="331788" cy="37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t>+</a:t>
            </a:r>
          </a:p>
        </p:txBody>
      </p:sp>
      <p:sp>
        <p:nvSpPr>
          <p:cNvPr id="498" name="δ+"/>
          <p:cNvSpPr txBox="1"/>
          <p:nvPr/>
        </p:nvSpPr>
        <p:spPr>
          <a:xfrm>
            <a:off x="4332287" y="6288087"/>
            <a:ext cx="331788" cy="37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t>+</a:t>
            </a:r>
          </a:p>
        </p:txBody>
      </p:sp>
      <p:sp>
        <p:nvSpPr>
          <p:cNvPr id="499" name="δ+"/>
          <p:cNvSpPr txBox="1"/>
          <p:nvPr/>
        </p:nvSpPr>
        <p:spPr>
          <a:xfrm>
            <a:off x="5703887" y="5386387"/>
            <a:ext cx="331788" cy="37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t>+</a:t>
            </a:r>
          </a:p>
        </p:txBody>
      </p:sp>
      <p:sp>
        <p:nvSpPr>
          <p:cNvPr id="500" name="Water (H2O)"/>
          <p:cNvSpPr txBox="1"/>
          <p:nvPr/>
        </p:nvSpPr>
        <p:spPr>
          <a:xfrm>
            <a:off x="890587" y="1055687"/>
            <a:ext cx="1804988" cy="403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/>
            </a:pPr>
            <a:r>
              <a:t>Water (H</a:t>
            </a:r>
            <a:r>
              <a:rPr baseline="-25000"/>
              <a:t>2</a:t>
            </a:r>
            <a:r>
              <a:t>O)</a:t>
            </a:r>
          </a:p>
        </p:txBody>
      </p:sp>
      <p:sp>
        <p:nvSpPr>
          <p:cNvPr id="501" name="Ammonia (NH3)"/>
          <p:cNvSpPr txBox="1"/>
          <p:nvPr/>
        </p:nvSpPr>
        <p:spPr>
          <a:xfrm>
            <a:off x="369887" y="4294187"/>
            <a:ext cx="2338388" cy="403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/>
            </a:pPr>
            <a:r>
              <a:t>Ammonia (NH</a:t>
            </a:r>
            <a:r>
              <a:rPr baseline="-25000"/>
              <a:t>3</a:t>
            </a:r>
            <a:r>
              <a:t>)</a:t>
            </a:r>
          </a:p>
        </p:txBody>
      </p:sp>
      <p:sp>
        <p:nvSpPr>
          <p:cNvPr id="502" name="Hydrogen bond"/>
          <p:cNvSpPr txBox="1"/>
          <p:nvPr/>
        </p:nvSpPr>
        <p:spPr>
          <a:xfrm>
            <a:off x="6542087" y="3049587"/>
            <a:ext cx="2338388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80000"/>
              </a:lnSpc>
              <a:defRPr b="1"/>
            </a:lvl1pPr>
          </a:lstStyle>
          <a:p>
            <a:pPr/>
            <a:r>
              <a:t>Hydrogen bond</a:t>
            </a:r>
          </a:p>
        </p:txBody>
      </p:sp>
      <p:sp>
        <p:nvSpPr>
          <p:cNvPr id="503" name="Line"/>
          <p:cNvSpPr/>
          <p:nvPr/>
        </p:nvSpPr>
        <p:spPr>
          <a:xfrm>
            <a:off x="4614862" y="3179762"/>
            <a:ext cx="1790701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Van der Waals Interaction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r>
              <a:t>Van der Waals Interactions</a:t>
            </a:r>
          </a:p>
        </p:txBody>
      </p:sp>
      <p:sp>
        <p:nvSpPr>
          <p:cNvPr id="508" name="If electrons are distributed asymmetrically in molecules or atoms, they can result in “hot spots” of positive or negative charge…"/>
          <p:cNvSpPr txBox="1"/>
          <p:nvPr>
            <p:ph type="body" idx="1"/>
          </p:nvPr>
        </p:nvSpPr>
        <p:spPr>
          <a:xfrm>
            <a:off x="228600" y="1212850"/>
            <a:ext cx="8534400" cy="4208165"/>
          </a:xfrm>
          <a:prstGeom prst="rect">
            <a:avLst/>
          </a:prstGeom>
        </p:spPr>
        <p:txBody>
          <a:bodyPr/>
          <a:lstStyle/>
          <a:p>
            <a:pPr marL="326278" indent="-326278" defTabSz="850391">
              <a:spcBef>
                <a:spcPts val="1500"/>
              </a:spcBef>
              <a:defRPr sz="2790">
                <a:solidFill>
                  <a:srgbClr val="FF2600"/>
                </a:solidFill>
              </a:defRPr>
            </a:pPr>
            <a:r>
              <a:t>If electrons are distributed asymmetrically in molecules or atoms, they can result in “hot spots” of positive or negative charge</a:t>
            </a:r>
          </a:p>
          <a:p>
            <a:pPr marL="326278" indent="-326278" defTabSz="850391">
              <a:spcBef>
                <a:spcPts val="1500"/>
              </a:spcBef>
              <a:defRPr b="1" sz="2790">
                <a:solidFill>
                  <a:srgbClr val="FF2600"/>
                </a:solidFill>
              </a:defRPr>
            </a:pPr>
            <a:r>
              <a:t>Van der Waals interactions </a:t>
            </a:r>
            <a:r>
              <a:rPr b="0"/>
              <a:t>are attractions between molecules that are close together as a result of these charges</a:t>
            </a:r>
            <a:endParaRPr b="0"/>
          </a:p>
          <a:p>
            <a:pPr marL="326278" indent="-326278" defTabSz="850391">
              <a:spcBef>
                <a:spcPts val="1500"/>
              </a:spcBef>
              <a:defRPr sz="2790"/>
            </a:pPr>
            <a:r>
              <a:t>Collectively, such interactions can be strong, as between molecules of a gecko’s toe hairs and a wall surface</a:t>
            </a:r>
          </a:p>
        </p:txBody>
      </p:sp>
      <p:sp>
        <p:nvSpPr>
          <p:cNvPr id="509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0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511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Fig. 2-UN1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2-UN1</a:t>
            </a:r>
          </a:p>
        </p:txBody>
      </p:sp>
      <p:pic>
        <p:nvPicPr>
          <p:cNvPr id="514" name="02_UN01Gecko-U.jpeg" descr="02_UN01Gecko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112" y="328612"/>
            <a:ext cx="3024188" cy="6200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Molecular Shape and Function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Molecular Shape and Function</a:t>
            </a:r>
          </a:p>
        </p:txBody>
      </p:sp>
      <p:sp>
        <p:nvSpPr>
          <p:cNvPr id="517" name="***A molecule’s shape is usually very important to its function****…"/>
          <p:cNvSpPr txBox="1"/>
          <p:nvPr>
            <p:ph type="body" idx="1"/>
          </p:nvPr>
        </p:nvSpPr>
        <p:spPr>
          <a:xfrm>
            <a:off x="228600" y="1263650"/>
            <a:ext cx="8534400" cy="3524250"/>
          </a:xfrm>
          <a:prstGeom prst="rect">
            <a:avLst/>
          </a:prstGeom>
        </p:spPr>
        <p:txBody>
          <a:bodyPr/>
          <a:lstStyle/>
          <a:p>
            <a:pPr marL="350837" indent="-350837">
              <a:defRPr sz="3400">
                <a:solidFill>
                  <a:srgbClr val="942193"/>
                </a:solidFill>
              </a:defRPr>
            </a:pPr>
            <a:r>
              <a:t>***A molecule’s shape is usually very important to its function****</a:t>
            </a:r>
          </a:p>
          <a:p>
            <a:pPr/>
            <a:r>
              <a:t>A molecule’s shape is determined by the positions of its atoms’ valence orbitals</a:t>
            </a:r>
          </a:p>
          <a:p>
            <a:pPr/>
            <a:r>
              <a:t>In a covalent bond, the </a:t>
            </a:r>
            <a:r>
              <a:rPr i="1"/>
              <a:t>s</a:t>
            </a:r>
            <a:r>
              <a:t> and </a:t>
            </a:r>
            <a:r>
              <a:rPr i="1"/>
              <a:t>p</a:t>
            </a:r>
            <a:r>
              <a:t> orbitals may hybridize, creating specific molecular shapes</a:t>
            </a:r>
          </a:p>
        </p:txBody>
      </p:sp>
      <p:sp>
        <p:nvSpPr>
          <p:cNvPr id="51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9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520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02_17-MolecularShapes-U.jpeg" descr="02_17-MolecularShape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3450" y="136525"/>
            <a:ext cx="4737100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Fig. 2-17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2-17</a:t>
            </a:r>
          </a:p>
        </p:txBody>
      </p:sp>
      <p:sp>
        <p:nvSpPr>
          <p:cNvPr id="524" name="s orbital"/>
          <p:cNvSpPr txBox="1"/>
          <p:nvPr/>
        </p:nvSpPr>
        <p:spPr>
          <a:xfrm>
            <a:off x="2316162" y="327025"/>
            <a:ext cx="674688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70000"/>
              </a:lnSpc>
              <a:defRPr b="1" i="1" sz="1300"/>
            </a:pPr>
            <a:r>
              <a:t>s</a:t>
            </a:r>
            <a:r>
              <a:rPr i="0"/>
              <a:t> orbital</a:t>
            </a:r>
          </a:p>
        </p:txBody>
      </p:sp>
      <p:sp>
        <p:nvSpPr>
          <p:cNvPr id="525" name="Three p…"/>
          <p:cNvSpPr txBox="1"/>
          <p:nvPr/>
        </p:nvSpPr>
        <p:spPr>
          <a:xfrm>
            <a:off x="4003675" y="384175"/>
            <a:ext cx="719138" cy="3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80000"/>
              </a:lnSpc>
              <a:defRPr b="1" sz="1300"/>
            </a:pPr>
            <a:r>
              <a:t>Three </a:t>
            </a:r>
            <a:r>
              <a:rPr i="1"/>
              <a:t>p</a:t>
            </a:r>
            <a:endParaRPr i="1"/>
          </a:p>
          <a:p>
            <a:pPr marL="457200" indent="-457200">
              <a:lnSpc>
                <a:spcPct val="90000"/>
              </a:lnSpc>
              <a:defRPr b="1" sz="1300"/>
            </a:pPr>
            <a:r>
              <a:t>orbitals</a:t>
            </a:r>
          </a:p>
        </p:txBody>
      </p:sp>
      <p:sp>
        <p:nvSpPr>
          <p:cNvPr id="526" name="Line"/>
          <p:cNvSpPr/>
          <p:nvPr/>
        </p:nvSpPr>
        <p:spPr>
          <a:xfrm>
            <a:off x="2633662" y="474662"/>
            <a:ext cx="249239" cy="31908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7" name="Line"/>
          <p:cNvSpPr/>
          <p:nvPr/>
        </p:nvSpPr>
        <p:spPr>
          <a:xfrm flipV="1">
            <a:off x="3181350" y="469899"/>
            <a:ext cx="792163" cy="1317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8" name="Line"/>
          <p:cNvSpPr/>
          <p:nvPr/>
        </p:nvSpPr>
        <p:spPr>
          <a:xfrm flipV="1">
            <a:off x="3448050" y="469899"/>
            <a:ext cx="520700" cy="3683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9" name="Line"/>
          <p:cNvSpPr/>
          <p:nvPr/>
        </p:nvSpPr>
        <p:spPr>
          <a:xfrm flipH="1">
            <a:off x="3571875" y="469900"/>
            <a:ext cx="396875" cy="81121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0" name="(a)  Hybridization of orbitals"/>
          <p:cNvSpPr txBox="1"/>
          <p:nvPr/>
        </p:nvSpPr>
        <p:spPr>
          <a:xfrm>
            <a:off x="2274887" y="1927225"/>
            <a:ext cx="2408238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80000"/>
              </a:lnSpc>
              <a:defRPr b="1" sz="1300"/>
            </a:lvl1pPr>
          </a:lstStyle>
          <a:p>
            <a:pPr/>
            <a:r>
              <a:t>(a)  Hybridization of orbitals</a:t>
            </a:r>
          </a:p>
        </p:txBody>
      </p:sp>
      <p:sp>
        <p:nvSpPr>
          <p:cNvPr id="531" name="Tetrahedron"/>
          <p:cNvSpPr txBox="1"/>
          <p:nvPr/>
        </p:nvSpPr>
        <p:spPr>
          <a:xfrm>
            <a:off x="5575300" y="1684337"/>
            <a:ext cx="993775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80000"/>
              </a:lnSpc>
              <a:defRPr b="1" sz="1300"/>
            </a:lvl1pPr>
          </a:lstStyle>
          <a:p>
            <a:pPr/>
            <a:r>
              <a:t>Tetrahedron</a:t>
            </a:r>
          </a:p>
        </p:txBody>
      </p:sp>
      <p:sp>
        <p:nvSpPr>
          <p:cNvPr id="532" name="Four hybrid orbitals"/>
          <p:cNvSpPr txBox="1"/>
          <p:nvPr/>
        </p:nvSpPr>
        <p:spPr>
          <a:xfrm>
            <a:off x="5300662" y="169862"/>
            <a:ext cx="1671638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80000"/>
              </a:lnSpc>
              <a:defRPr b="1" sz="1300"/>
            </a:lvl1pPr>
          </a:lstStyle>
          <a:p>
            <a:pPr/>
            <a:r>
              <a:t>Four hybrid orbitals</a:t>
            </a:r>
          </a:p>
        </p:txBody>
      </p:sp>
      <p:sp>
        <p:nvSpPr>
          <p:cNvPr id="533" name="Space-filling…"/>
          <p:cNvSpPr txBox="1"/>
          <p:nvPr/>
        </p:nvSpPr>
        <p:spPr>
          <a:xfrm>
            <a:off x="2432050" y="2349500"/>
            <a:ext cx="1149350" cy="375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b="1" sz="1300"/>
            </a:pPr>
            <a:r>
              <a:t>Space-filling</a:t>
            </a:r>
          </a:p>
          <a:p>
            <a:pPr algn="ctr">
              <a:lnSpc>
                <a:spcPct val="80000"/>
              </a:lnSpc>
              <a:defRPr b="1" sz="1300"/>
            </a:pPr>
            <a:r>
              <a:t>Model</a:t>
            </a:r>
          </a:p>
        </p:txBody>
      </p:sp>
      <p:sp>
        <p:nvSpPr>
          <p:cNvPr id="534" name="Ball-and-stick…"/>
          <p:cNvSpPr txBox="1"/>
          <p:nvPr/>
        </p:nvSpPr>
        <p:spPr>
          <a:xfrm>
            <a:off x="3824287" y="2352675"/>
            <a:ext cx="1200151" cy="375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b="1" sz="1300"/>
            </a:pPr>
            <a:r>
              <a:t>Ball-and-stick</a:t>
            </a:r>
          </a:p>
          <a:p>
            <a:pPr algn="ctr">
              <a:lnSpc>
                <a:spcPct val="80000"/>
              </a:lnSpc>
              <a:defRPr b="1" sz="1300"/>
            </a:pPr>
            <a:r>
              <a:t>Model</a:t>
            </a:r>
          </a:p>
        </p:txBody>
      </p:sp>
      <p:sp>
        <p:nvSpPr>
          <p:cNvPr id="535" name="Hybrid-orbital Model…"/>
          <p:cNvSpPr txBox="1"/>
          <p:nvPr/>
        </p:nvSpPr>
        <p:spPr>
          <a:xfrm>
            <a:off x="4981575" y="2352675"/>
            <a:ext cx="1873250" cy="52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b="1" sz="1300"/>
            </a:pPr>
            <a:r>
              <a:t>Hybrid-orbital Model</a:t>
            </a:r>
          </a:p>
          <a:p>
            <a:pPr algn="ctr">
              <a:lnSpc>
                <a:spcPct val="80000"/>
              </a:lnSpc>
              <a:defRPr b="1" sz="1300"/>
            </a:pPr>
            <a:r>
              <a:t>(with ball-and-stick</a:t>
            </a:r>
          </a:p>
          <a:p>
            <a:pPr algn="ctr">
              <a:lnSpc>
                <a:spcPct val="80000"/>
              </a:lnSpc>
              <a:defRPr b="1" sz="1300"/>
            </a:pPr>
            <a:r>
              <a:t>model superimposed)</a:t>
            </a:r>
          </a:p>
        </p:txBody>
      </p:sp>
      <p:sp>
        <p:nvSpPr>
          <p:cNvPr id="536" name="Unbonded…"/>
          <p:cNvSpPr txBox="1"/>
          <p:nvPr/>
        </p:nvSpPr>
        <p:spPr>
          <a:xfrm>
            <a:off x="4984750" y="3047999"/>
            <a:ext cx="831850" cy="547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300"/>
            </a:pPr>
            <a:r>
              <a:t>Unbonded</a:t>
            </a:r>
          </a:p>
          <a:p>
            <a:pPr>
              <a:lnSpc>
                <a:spcPct val="90000"/>
              </a:lnSpc>
              <a:defRPr b="1" sz="1300"/>
            </a:pPr>
            <a:r>
              <a:t>electron</a:t>
            </a:r>
          </a:p>
          <a:p>
            <a:pPr>
              <a:lnSpc>
                <a:spcPct val="80000"/>
              </a:lnSpc>
              <a:defRPr b="1" sz="1300"/>
            </a:pPr>
            <a:r>
              <a:t>pair</a:t>
            </a:r>
          </a:p>
        </p:txBody>
      </p:sp>
      <p:sp>
        <p:nvSpPr>
          <p:cNvPr id="537" name="Line"/>
          <p:cNvSpPr/>
          <p:nvPr/>
        </p:nvSpPr>
        <p:spPr>
          <a:xfrm>
            <a:off x="5835650" y="3187700"/>
            <a:ext cx="190501" cy="4445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8" name="104.5º"/>
          <p:cNvSpPr txBox="1"/>
          <p:nvPr/>
        </p:nvSpPr>
        <p:spPr>
          <a:xfrm>
            <a:off x="4162425" y="3883025"/>
            <a:ext cx="506413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300"/>
            </a:lvl1pPr>
          </a:lstStyle>
          <a:p>
            <a:pPr/>
            <a:r>
              <a:t>104.5º</a:t>
            </a:r>
          </a:p>
        </p:txBody>
      </p:sp>
      <p:sp>
        <p:nvSpPr>
          <p:cNvPr id="539" name="Water (H2O)"/>
          <p:cNvSpPr txBox="1"/>
          <p:nvPr/>
        </p:nvSpPr>
        <p:spPr>
          <a:xfrm>
            <a:off x="2382837" y="4259262"/>
            <a:ext cx="962026" cy="216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300"/>
            </a:pPr>
            <a:r>
              <a:t>Water (H</a:t>
            </a:r>
            <a:r>
              <a:rPr baseline="-25000"/>
              <a:t>2</a:t>
            </a:r>
            <a:r>
              <a:t>O)</a:t>
            </a:r>
          </a:p>
        </p:txBody>
      </p:sp>
      <p:sp>
        <p:nvSpPr>
          <p:cNvPr id="540" name="Methane (CH4)"/>
          <p:cNvSpPr txBox="1"/>
          <p:nvPr/>
        </p:nvSpPr>
        <p:spPr>
          <a:xfrm>
            <a:off x="2427287" y="5986462"/>
            <a:ext cx="1171576" cy="216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300"/>
            </a:pPr>
            <a:r>
              <a:t>Methane (CH</a:t>
            </a:r>
            <a:r>
              <a:rPr baseline="-25000"/>
              <a:t>4</a:t>
            </a:r>
            <a:r>
              <a:t>)</a:t>
            </a:r>
          </a:p>
        </p:txBody>
      </p:sp>
      <p:sp>
        <p:nvSpPr>
          <p:cNvPr id="541" name="(b)  Molecular-shape models"/>
          <p:cNvSpPr txBox="1"/>
          <p:nvPr/>
        </p:nvSpPr>
        <p:spPr>
          <a:xfrm>
            <a:off x="2262187" y="6365875"/>
            <a:ext cx="2281238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80000"/>
              </a:lnSpc>
              <a:defRPr b="1" sz="1300"/>
            </a:lvl1pPr>
          </a:lstStyle>
          <a:p>
            <a:pPr/>
            <a:r>
              <a:t>(b)  Molecular-shape models</a:t>
            </a:r>
          </a:p>
        </p:txBody>
      </p:sp>
      <p:sp>
        <p:nvSpPr>
          <p:cNvPr id="542" name="z"/>
          <p:cNvSpPr txBox="1"/>
          <p:nvPr/>
        </p:nvSpPr>
        <p:spPr>
          <a:xfrm>
            <a:off x="3036887" y="206375"/>
            <a:ext cx="10795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70000"/>
              </a:lnSpc>
              <a:defRPr b="1" i="1" sz="1200"/>
            </a:lvl1pPr>
          </a:lstStyle>
          <a:p>
            <a:pPr/>
            <a:r>
              <a:t>z</a:t>
            </a:r>
          </a:p>
        </p:txBody>
      </p:sp>
      <p:sp>
        <p:nvSpPr>
          <p:cNvPr id="543" name="x"/>
          <p:cNvSpPr txBox="1"/>
          <p:nvPr/>
        </p:nvSpPr>
        <p:spPr>
          <a:xfrm>
            <a:off x="3686175" y="725487"/>
            <a:ext cx="107950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70000"/>
              </a:lnSpc>
              <a:defRPr b="1" i="1" sz="1200"/>
            </a:lvl1pPr>
          </a:lstStyle>
          <a:p>
            <a:pPr/>
            <a:r>
              <a:t>x</a:t>
            </a:r>
          </a:p>
        </p:txBody>
      </p:sp>
      <p:sp>
        <p:nvSpPr>
          <p:cNvPr id="544" name="y"/>
          <p:cNvSpPr txBox="1"/>
          <p:nvPr/>
        </p:nvSpPr>
        <p:spPr>
          <a:xfrm>
            <a:off x="3686175" y="1368425"/>
            <a:ext cx="107950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70000"/>
              </a:lnSpc>
              <a:defRPr b="1" i="1" sz="1200"/>
            </a:lvl1pPr>
          </a:lstStyle>
          <a:p>
            <a:pPr/>
            <a:r>
              <a:t>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Biological molecules recognize and interact with each other with a specificity based on molecular shape…"/>
          <p:cNvSpPr txBox="1"/>
          <p:nvPr>
            <p:ph type="body" idx="1"/>
          </p:nvPr>
        </p:nvSpPr>
        <p:spPr>
          <a:xfrm>
            <a:off x="228600" y="1212850"/>
            <a:ext cx="8534400" cy="35242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42193"/>
                </a:solidFill>
              </a:defRPr>
            </a:pPr>
            <a:r>
              <a:t>Biological molecules recognize and interact with each other with a specificity based on molecular shape</a:t>
            </a:r>
          </a:p>
          <a:p>
            <a:pPr>
              <a:defRPr>
                <a:solidFill>
                  <a:srgbClr val="942193"/>
                </a:solidFill>
              </a:defRPr>
            </a:pPr>
            <a:r>
              <a:t>Molecules with similar shapes can have similar biological effects</a:t>
            </a:r>
          </a:p>
        </p:txBody>
      </p:sp>
      <p:sp>
        <p:nvSpPr>
          <p:cNvPr id="549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50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551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ncept 2.1: Matter consists of chemical elements in pure form and in combinations called compounds"/>
          <p:cNvSpPr txBox="1"/>
          <p:nvPr>
            <p:ph type="title"/>
          </p:nvPr>
        </p:nvSpPr>
        <p:spPr>
          <a:xfrm>
            <a:off x="107950" y="76200"/>
            <a:ext cx="8839200" cy="914400"/>
          </a:xfrm>
          <a:prstGeom prst="rect">
            <a:avLst/>
          </a:prstGeom>
        </p:spPr>
        <p:txBody>
          <a:bodyPr/>
          <a:lstStyle>
            <a:lvl1pPr marL="0" indent="114300"/>
          </a:lstStyle>
          <a:p>
            <a:pPr/>
            <a:r>
              <a:t>Concept 2.1: Matter consists of chemical elements in pure form and in combinations called compounds</a:t>
            </a:r>
          </a:p>
        </p:txBody>
      </p:sp>
      <p:sp>
        <p:nvSpPr>
          <p:cNvPr id="94" name="Organisms are composed of matter…"/>
          <p:cNvSpPr txBox="1"/>
          <p:nvPr>
            <p:ph type="body" sz="quarter" idx="1"/>
          </p:nvPr>
        </p:nvSpPr>
        <p:spPr>
          <a:xfrm>
            <a:off x="236537" y="1143000"/>
            <a:ext cx="7772401" cy="1536700"/>
          </a:xfrm>
          <a:prstGeom prst="rect">
            <a:avLst/>
          </a:prstGeom>
        </p:spPr>
        <p:txBody>
          <a:bodyPr lIns="46037" tIns="46037" rIns="46037" bIns="46037" anchor="ctr"/>
          <a:lstStyle/>
          <a:p>
            <a:pPr>
              <a:lnSpc>
                <a:spcPct val="90000"/>
              </a:lnSpc>
              <a:spcBef>
                <a:spcPts val="1400"/>
              </a:spcBef>
              <a:buFont typeface="Times"/>
              <a:defRPr sz="2600"/>
            </a:pPr>
            <a:r>
              <a:t>Organisms are composed of </a:t>
            </a:r>
            <a:r>
              <a:rPr b="1"/>
              <a:t>matter</a:t>
            </a:r>
            <a:endParaRPr b="1"/>
          </a:p>
          <a:p>
            <a:pPr>
              <a:lnSpc>
                <a:spcPct val="90000"/>
              </a:lnSpc>
              <a:spcBef>
                <a:spcPts val="1400"/>
              </a:spcBef>
              <a:buFont typeface="Times"/>
              <a:defRPr sz="2600"/>
            </a:pPr>
            <a:r>
              <a:t>Matter is anything that takes up space and has mass</a:t>
            </a:r>
          </a:p>
        </p:txBody>
      </p:sp>
      <p:sp>
        <p:nvSpPr>
          <p:cNvPr id="95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97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02_18-MolecularMimic-U.jpeg" descr="02_18-MolecularMimic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8287" y="136525"/>
            <a:ext cx="6067426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Fig. 2-18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2-18</a:t>
            </a:r>
          </a:p>
        </p:txBody>
      </p:sp>
      <p:sp>
        <p:nvSpPr>
          <p:cNvPr id="555" name="(a) Structures of endorphin and morphine"/>
          <p:cNvSpPr txBox="1"/>
          <p:nvPr/>
        </p:nvSpPr>
        <p:spPr>
          <a:xfrm>
            <a:off x="1568449" y="3617912"/>
            <a:ext cx="4983164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(a) Structures of endorphin and morphine</a:t>
            </a:r>
          </a:p>
        </p:txBody>
      </p:sp>
      <p:sp>
        <p:nvSpPr>
          <p:cNvPr id="556" name="(b) Binding to endorphin receptors"/>
          <p:cNvSpPr txBox="1"/>
          <p:nvPr/>
        </p:nvSpPr>
        <p:spPr>
          <a:xfrm>
            <a:off x="1568450" y="6253162"/>
            <a:ext cx="3998913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(b) Binding to endorphin receptors</a:t>
            </a:r>
          </a:p>
        </p:txBody>
      </p:sp>
      <p:sp>
        <p:nvSpPr>
          <p:cNvPr id="557" name="Natural…"/>
          <p:cNvSpPr txBox="1"/>
          <p:nvPr/>
        </p:nvSpPr>
        <p:spPr>
          <a:xfrm>
            <a:off x="3378200" y="4208462"/>
            <a:ext cx="1185863" cy="55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900"/>
            </a:pPr>
            <a:r>
              <a:t>Natural</a:t>
            </a:r>
          </a:p>
          <a:p>
            <a:pPr>
              <a:lnSpc>
                <a:spcPct val="70000"/>
              </a:lnSpc>
              <a:defRPr b="1" sz="1900"/>
            </a:pPr>
            <a:r>
              <a:t>endorphin</a:t>
            </a:r>
          </a:p>
        </p:txBody>
      </p:sp>
      <p:sp>
        <p:nvSpPr>
          <p:cNvPr id="558" name="Endorphin…"/>
          <p:cNvSpPr txBox="1"/>
          <p:nvPr/>
        </p:nvSpPr>
        <p:spPr>
          <a:xfrm>
            <a:off x="3168650" y="5554662"/>
            <a:ext cx="1325563" cy="55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1900"/>
            </a:pPr>
            <a:r>
              <a:t>Endorphin</a:t>
            </a:r>
          </a:p>
          <a:p>
            <a:pPr>
              <a:lnSpc>
                <a:spcPct val="80000"/>
              </a:lnSpc>
              <a:defRPr b="1" sz="1900"/>
            </a:pPr>
            <a:r>
              <a:t>receptors</a:t>
            </a:r>
          </a:p>
        </p:txBody>
      </p:sp>
      <p:sp>
        <p:nvSpPr>
          <p:cNvPr id="559" name="Morphine"/>
          <p:cNvSpPr txBox="1"/>
          <p:nvPr/>
        </p:nvSpPr>
        <p:spPr>
          <a:xfrm>
            <a:off x="5035550" y="4392612"/>
            <a:ext cx="1173163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Morphine</a:t>
            </a:r>
          </a:p>
        </p:txBody>
      </p:sp>
      <p:sp>
        <p:nvSpPr>
          <p:cNvPr id="560" name="Brain cell"/>
          <p:cNvSpPr txBox="1"/>
          <p:nvPr/>
        </p:nvSpPr>
        <p:spPr>
          <a:xfrm>
            <a:off x="1689100" y="5884862"/>
            <a:ext cx="1325563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Brain cell</a:t>
            </a:r>
          </a:p>
        </p:txBody>
      </p:sp>
      <p:sp>
        <p:nvSpPr>
          <p:cNvPr id="561" name="Line"/>
          <p:cNvSpPr/>
          <p:nvPr/>
        </p:nvSpPr>
        <p:spPr>
          <a:xfrm>
            <a:off x="2819400" y="5429250"/>
            <a:ext cx="322263" cy="29051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2" name="Line"/>
          <p:cNvSpPr/>
          <p:nvPr/>
        </p:nvSpPr>
        <p:spPr>
          <a:xfrm flipH="1">
            <a:off x="4413249" y="5346700"/>
            <a:ext cx="241301" cy="3746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3" name="Line"/>
          <p:cNvSpPr/>
          <p:nvPr/>
        </p:nvSpPr>
        <p:spPr>
          <a:xfrm flipH="1">
            <a:off x="4987924" y="4667250"/>
            <a:ext cx="117476" cy="1301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4" name="Line"/>
          <p:cNvSpPr/>
          <p:nvPr/>
        </p:nvSpPr>
        <p:spPr>
          <a:xfrm flipV="1">
            <a:off x="3187700" y="4379912"/>
            <a:ext cx="179388" cy="6191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5" name="Morphine"/>
          <p:cNvSpPr txBox="1"/>
          <p:nvPr/>
        </p:nvSpPr>
        <p:spPr>
          <a:xfrm>
            <a:off x="4743450" y="1395412"/>
            <a:ext cx="1173163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Morphine</a:t>
            </a:r>
          </a:p>
        </p:txBody>
      </p:sp>
      <p:sp>
        <p:nvSpPr>
          <p:cNvPr id="566" name="Natural endorphin"/>
          <p:cNvSpPr txBox="1"/>
          <p:nvPr/>
        </p:nvSpPr>
        <p:spPr>
          <a:xfrm>
            <a:off x="2178050" y="849312"/>
            <a:ext cx="2316163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Natural endorphin</a:t>
            </a:r>
          </a:p>
        </p:txBody>
      </p:sp>
      <p:sp>
        <p:nvSpPr>
          <p:cNvPr id="567" name="Key"/>
          <p:cNvSpPr txBox="1"/>
          <p:nvPr/>
        </p:nvSpPr>
        <p:spPr>
          <a:xfrm>
            <a:off x="4584700" y="125412"/>
            <a:ext cx="468313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Key</a:t>
            </a:r>
          </a:p>
        </p:txBody>
      </p:sp>
      <p:sp>
        <p:nvSpPr>
          <p:cNvPr id="568" name="Carbon"/>
          <p:cNvSpPr txBox="1"/>
          <p:nvPr/>
        </p:nvSpPr>
        <p:spPr>
          <a:xfrm>
            <a:off x="4946650" y="423862"/>
            <a:ext cx="862013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Carbon</a:t>
            </a:r>
          </a:p>
        </p:txBody>
      </p:sp>
      <p:sp>
        <p:nvSpPr>
          <p:cNvPr id="569" name="Hydrogen"/>
          <p:cNvSpPr txBox="1"/>
          <p:nvPr/>
        </p:nvSpPr>
        <p:spPr>
          <a:xfrm>
            <a:off x="4940300" y="684212"/>
            <a:ext cx="1173163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Hydrogen</a:t>
            </a:r>
          </a:p>
        </p:txBody>
      </p:sp>
      <p:sp>
        <p:nvSpPr>
          <p:cNvPr id="570" name="Nitrogen"/>
          <p:cNvSpPr txBox="1"/>
          <p:nvPr/>
        </p:nvSpPr>
        <p:spPr>
          <a:xfrm>
            <a:off x="6604000" y="404812"/>
            <a:ext cx="1008063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Nitrogen</a:t>
            </a:r>
          </a:p>
        </p:txBody>
      </p:sp>
      <p:sp>
        <p:nvSpPr>
          <p:cNvPr id="571" name="Sulfur"/>
          <p:cNvSpPr txBox="1"/>
          <p:nvPr/>
        </p:nvSpPr>
        <p:spPr>
          <a:xfrm>
            <a:off x="6597650" y="677862"/>
            <a:ext cx="696913" cy="55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Sulfur</a:t>
            </a:r>
          </a:p>
        </p:txBody>
      </p:sp>
      <p:sp>
        <p:nvSpPr>
          <p:cNvPr id="572" name="Oxygen"/>
          <p:cNvSpPr txBox="1"/>
          <p:nvPr/>
        </p:nvSpPr>
        <p:spPr>
          <a:xfrm>
            <a:off x="6604000" y="950912"/>
            <a:ext cx="900113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900"/>
            </a:lvl1pPr>
          </a:lstStyle>
          <a:p>
            <a:pPr/>
            <a:r>
              <a:t>Oxygen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oncept 2.4: Chemical reactions make and break chemical bonds"/>
          <p:cNvSpPr txBox="1"/>
          <p:nvPr>
            <p:ph type="title"/>
          </p:nvPr>
        </p:nvSpPr>
        <p:spPr>
          <a:xfrm>
            <a:off x="152400" y="76200"/>
            <a:ext cx="8534400" cy="914400"/>
          </a:xfrm>
          <a:prstGeom prst="rect">
            <a:avLst/>
          </a:prstGeom>
        </p:spPr>
        <p:txBody>
          <a:bodyPr/>
          <a:lstStyle/>
          <a:p>
            <a:pPr/>
            <a:r>
              <a:t>Concept 2.4: Chemical reactions make and break chemical bonds</a:t>
            </a:r>
          </a:p>
        </p:txBody>
      </p:sp>
      <p:sp>
        <p:nvSpPr>
          <p:cNvPr id="577" name="Chemical reactions are the making and breaking of chemical bonds…"/>
          <p:cNvSpPr txBox="1"/>
          <p:nvPr>
            <p:ph type="body" idx="1"/>
          </p:nvPr>
        </p:nvSpPr>
        <p:spPr>
          <a:xfrm>
            <a:off x="228600" y="1143000"/>
            <a:ext cx="7772400" cy="427990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2600"/>
                </a:solidFill>
              </a:defRPr>
            </a:pPr>
            <a:r>
              <a:t>Chemical reactions </a:t>
            </a:r>
            <a:r>
              <a:rPr b="0"/>
              <a:t>are the making and breaking of chemical bonds</a:t>
            </a:r>
            <a:endParaRPr b="0"/>
          </a:p>
          <a:p>
            <a:pPr>
              <a:defRPr>
                <a:solidFill>
                  <a:srgbClr val="FF2600"/>
                </a:solidFill>
              </a:defRPr>
            </a:pPr>
            <a:r>
              <a:t>The starting molecules of a chemical reaction are called </a:t>
            </a:r>
            <a:r>
              <a:rPr b="1"/>
              <a:t>reactants</a:t>
            </a:r>
            <a:endParaRPr b="1"/>
          </a:p>
          <a:p>
            <a:pPr>
              <a:defRPr>
                <a:solidFill>
                  <a:srgbClr val="FF2600"/>
                </a:solidFill>
              </a:defRPr>
            </a:pPr>
            <a:r>
              <a:t>The final molecules of a chemical reaction are called </a:t>
            </a:r>
            <a:r>
              <a:rPr b="1"/>
              <a:t>products</a:t>
            </a:r>
          </a:p>
        </p:txBody>
      </p:sp>
      <p:sp>
        <p:nvSpPr>
          <p:cNvPr id="57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9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580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02_UN02InText-U.jpeg" descr="02_UN02InText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862" y="1855787"/>
            <a:ext cx="8548688" cy="3146426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Fig. 2-UN2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2-UN2</a:t>
            </a:r>
          </a:p>
        </p:txBody>
      </p:sp>
      <p:sp>
        <p:nvSpPr>
          <p:cNvPr id="584" name="Reactants"/>
          <p:cNvSpPr txBox="1"/>
          <p:nvPr/>
        </p:nvSpPr>
        <p:spPr>
          <a:xfrm>
            <a:off x="1501775" y="4575174"/>
            <a:ext cx="1630363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defRPr b="1"/>
            </a:lvl1pPr>
          </a:lstStyle>
          <a:p>
            <a:pPr/>
            <a:r>
              <a:t>Reactants</a:t>
            </a:r>
          </a:p>
        </p:txBody>
      </p:sp>
      <p:sp>
        <p:nvSpPr>
          <p:cNvPr id="585" name="Reaction"/>
          <p:cNvSpPr txBox="1"/>
          <p:nvPr/>
        </p:nvSpPr>
        <p:spPr>
          <a:xfrm>
            <a:off x="5045075" y="4575174"/>
            <a:ext cx="1312863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defRPr b="1"/>
            </a:lvl1pPr>
          </a:lstStyle>
          <a:p>
            <a:pPr/>
            <a:r>
              <a:t>Reaction</a:t>
            </a:r>
          </a:p>
        </p:txBody>
      </p:sp>
      <p:sp>
        <p:nvSpPr>
          <p:cNvPr id="586" name="Products"/>
          <p:cNvSpPr txBox="1"/>
          <p:nvPr/>
        </p:nvSpPr>
        <p:spPr>
          <a:xfrm>
            <a:off x="7305675" y="4575174"/>
            <a:ext cx="1503363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defRPr b="1"/>
            </a:lvl1pPr>
          </a:lstStyle>
          <a:p>
            <a:pPr/>
            <a:r>
              <a:t>Products</a:t>
            </a:r>
          </a:p>
        </p:txBody>
      </p:sp>
      <p:sp>
        <p:nvSpPr>
          <p:cNvPr id="587" name="2 H2"/>
          <p:cNvSpPr txBox="1"/>
          <p:nvPr/>
        </p:nvSpPr>
        <p:spPr>
          <a:xfrm>
            <a:off x="688975" y="4022724"/>
            <a:ext cx="614363" cy="403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defRPr b="1"/>
            </a:pPr>
            <a:r>
              <a:t>2 H</a:t>
            </a:r>
            <a:r>
              <a:rPr baseline="-25000"/>
              <a:t>2</a:t>
            </a:r>
          </a:p>
        </p:txBody>
      </p:sp>
      <p:sp>
        <p:nvSpPr>
          <p:cNvPr id="588" name="O2"/>
          <p:cNvSpPr txBox="1"/>
          <p:nvPr/>
        </p:nvSpPr>
        <p:spPr>
          <a:xfrm>
            <a:off x="3438525" y="4029074"/>
            <a:ext cx="398463" cy="403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defRPr b="1"/>
            </a:pPr>
            <a:r>
              <a:t>O</a:t>
            </a:r>
            <a:r>
              <a:rPr baseline="-25000"/>
              <a:t>2</a:t>
            </a:r>
          </a:p>
        </p:txBody>
      </p:sp>
      <p:sp>
        <p:nvSpPr>
          <p:cNvPr id="589" name="2 H2O"/>
          <p:cNvSpPr txBox="1"/>
          <p:nvPr/>
        </p:nvSpPr>
        <p:spPr>
          <a:xfrm>
            <a:off x="7546975" y="4029074"/>
            <a:ext cx="1001713" cy="403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defRPr b="1"/>
            </a:pPr>
            <a:r>
              <a:t>2 H</a:t>
            </a:r>
            <a:r>
              <a:rPr baseline="-25000"/>
              <a:t>2</a:t>
            </a:r>
            <a:r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hotosynthesis is an important chemical reaction…"/>
          <p:cNvSpPr txBox="1"/>
          <p:nvPr>
            <p:ph type="body" idx="1"/>
          </p:nvPr>
        </p:nvSpPr>
        <p:spPr>
          <a:xfrm>
            <a:off x="228600" y="1212850"/>
            <a:ext cx="8534400" cy="3067050"/>
          </a:xfrm>
          <a:prstGeom prst="rect">
            <a:avLst/>
          </a:prstGeom>
        </p:spPr>
        <p:txBody>
          <a:bodyPr/>
          <a:lstStyle/>
          <a:p>
            <a:pPr/>
            <a:r>
              <a:t>Photosynthesis is an important chemical reaction </a:t>
            </a:r>
          </a:p>
          <a:p>
            <a:pPr/>
            <a:r>
              <a:t>Sunlight powers the conversion of carbon dioxide and water to glucose and oxygen</a:t>
            </a:r>
          </a:p>
          <a:p>
            <a:pPr lvl="1" marL="449262" indent="15875">
              <a:spcBef>
                <a:spcPts val="0"/>
              </a:spcBef>
              <a:buSzTx/>
              <a:buNone/>
            </a:pPr>
            <a:r>
              <a:t>	</a:t>
            </a:r>
            <a:r>
              <a:rPr sz="2800"/>
              <a:t>6 CO</a:t>
            </a:r>
            <a:r>
              <a:rPr baseline="-25000" sz="2800"/>
              <a:t>2</a:t>
            </a:r>
            <a:r>
              <a:rPr sz="2800"/>
              <a:t> + 6 H</a:t>
            </a:r>
            <a:r>
              <a:rPr baseline="-25000" sz="2800"/>
              <a:t>2</a:t>
            </a:r>
            <a:r>
              <a:rPr sz="2800"/>
              <a:t>0 </a:t>
            </a:r>
            <a:r>
              <a:rPr sz="2800">
                <a:latin typeface="+mn-lt"/>
                <a:ea typeface="+mn-ea"/>
                <a:cs typeface="+mn-cs"/>
                <a:sym typeface="Times New Roman"/>
              </a:rPr>
              <a:t>→ </a:t>
            </a:r>
            <a:r>
              <a:rPr sz="2800"/>
              <a:t>C</a:t>
            </a:r>
            <a:r>
              <a:rPr baseline="-25000" sz="2800"/>
              <a:t>6</a:t>
            </a:r>
            <a:r>
              <a:rPr sz="2800"/>
              <a:t>H</a:t>
            </a:r>
            <a:r>
              <a:rPr baseline="-25000" sz="2800"/>
              <a:t>12</a:t>
            </a:r>
            <a:r>
              <a:rPr sz="2800"/>
              <a:t>O</a:t>
            </a:r>
            <a:r>
              <a:rPr baseline="-25000" sz="2800"/>
              <a:t>6</a:t>
            </a:r>
            <a:r>
              <a:rPr sz="2800"/>
              <a:t> + 6 O</a:t>
            </a:r>
            <a:r>
              <a:rPr baseline="-25000" sz="2800"/>
              <a:t>2</a:t>
            </a:r>
          </a:p>
        </p:txBody>
      </p:sp>
      <p:sp>
        <p:nvSpPr>
          <p:cNvPr id="592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3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594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02_19Elodea-L.jpeg" descr="02_19Elodea-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2550" y="136525"/>
            <a:ext cx="6438900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Fig. 2-19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ome chemical reactions go to completion: all reactants are converted to products…"/>
          <p:cNvSpPr txBox="1"/>
          <p:nvPr>
            <p:ph type="body" idx="1"/>
          </p:nvPr>
        </p:nvSpPr>
        <p:spPr>
          <a:xfrm>
            <a:off x="228600" y="1143000"/>
            <a:ext cx="8229600" cy="3981450"/>
          </a:xfrm>
          <a:prstGeom prst="rect">
            <a:avLst/>
          </a:prstGeom>
        </p:spPr>
        <p:txBody>
          <a:bodyPr/>
          <a:lstStyle/>
          <a:p>
            <a:pPr/>
            <a:r>
              <a:t>Some chemical reactions go to completion: all reactants are converted to products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All chemical reactions are reversible: products of the forward reaction become reactants for the reverse reaction</a:t>
            </a:r>
          </a:p>
          <a:p>
            <a:pPr>
              <a:defRPr b="1">
                <a:solidFill>
                  <a:srgbClr val="FF2600"/>
                </a:solidFill>
              </a:defRPr>
            </a:pPr>
            <a:r>
              <a:t>Chemical equilibrium </a:t>
            </a:r>
            <a:r>
              <a:rPr b="0"/>
              <a:t>is reached when the forward and reverse reaction rates are equal</a:t>
            </a:r>
          </a:p>
        </p:txBody>
      </p:sp>
      <p:sp>
        <p:nvSpPr>
          <p:cNvPr id="602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3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604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02_UN03Summary-U.jpeg" descr="02_UN03Summary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862" y="2130425"/>
            <a:ext cx="8548688" cy="2597150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Fig. 2-UN3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2-UN3</a:t>
            </a:r>
          </a:p>
        </p:txBody>
      </p:sp>
      <p:sp>
        <p:nvSpPr>
          <p:cNvPr id="608" name="Nucleus"/>
          <p:cNvSpPr txBox="1"/>
          <p:nvPr/>
        </p:nvSpPr>
        <p:spPr>
          <a:xfrm>
            <a:off x="346075" y="2200275"/>
            <a:ext cx="1071563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defRPr b="1" sz="2000" u="sng"/>
            </a:lvl1pPr>
          </a:lstStyle>
          <a:p>
            <a:pPr/>
            <a:r>
              <a:t>Nucleus</a:t>
            </a:r>
          </a:p>
        </p:txBody>
      </p:sp>
      <p:sp>
        <p:nvSpPr>
          <p:cNvPr id="609" name="Line"/>
          <p:cNvSpPr/>
          <p:nvPr/>
        </p:nvSpPr>
        <p:spPr>
          <a:xfrm>
            <a:off x="1390650" y="2324099"/>
            <a:ext cx="3070226" cy="3365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0" name="Line"/>
          <p:cNvSpPr/>
          <p:nvPr/>
        </p:nvSpPr>
        <p:spPr>
          <a:xfrm rot="5401957">
            <a:off x="4380706" y="2407443"/>
            <a:ext cx="152401" cy="642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46037" tIns="46037" rIns="46037" bIns="46037" anchor="ctr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11" name="Protons (+ charge)…"/>
          <p:cNvSpPr txBox="1"/>
          <p:nvPr/>
        </p:nvSpPr>
        <p:spPr>
          <a:xfrm>
            <a:off x="307975" y="2879725"/>
            <a:ext cx="2303463" cy="51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defRPr b="1" sz="2000"/>
            </a:pPr>
            <a:r>
              <a:t>Protons (+ charge)</a:t>
            </a:r>
          </a:p>
          <a:p>
            <a:pPr>
              <a:defRPr b="1" sz="2000"/>
            </a:pPr>
            <a:r>
              <a:t>determine element</a:t>
            </a:r>
          </a:p>
        </p:txBody>
      </p:sp>
      <p:sp>
        <p:nvSpPr>
          <p:cNvPr id="612" name="Line"/>
          <p:cNvSpPr/>
          <p:nvPr/>
        </p:nvSpPr>
        <p:spPr>
          <a:xfrm flipV="1">
            <a:off x="2609850" y="3003550"/>
            <a:ext cx="1676400" cy="6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3" name="Neutrons (no charge)…"/>
          <p:cNvSpPr txBox="1"/>
          <p:nvPr/>
        </p:nvSpPr>
        <p:spPr>
          <a:xfrm>
            <a:off x="314325" y="3832225"/>
            <a:ext cx="2570163" cy="54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/>
            </a:pPr>
            <a:r>
              <a:t>Neutrons (no charge)</a:t>
            </a:r>
          </a:p>
          <a:p>
            <a:pPr>
              <a:lnSpc>
                <a:spcPct val="90000"/>
              </a:lnSpc>
              <a:defRPr b="1" sz="2000"/>
            </a:pPr>
            <a:r>
              <a:t>determine isotope</a:t>
            </a:r>
          </a:p>
        </p:txBody>
      </p:sp>
      <p:sp>
        <p:nvSpPr>
          <p:cNvPr id="614" name="Line"/>
          <p:cNvSpPr/>
          <p:nvPr/>
        </p:nvSpPr>
        <p:spPr>
          <a:xfrm flipV="1">
            <a:off x="2870200" y="3289299"/>
            <a:ext cx="1254125" cy="6350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5" name="Atom"/>
          <p:cNvSpPr txBox="1"/>
          <p:nvPr/>
        </p:nvSpPr>
        <p:spPr>
          <a:xfrm>
            <a:off x="4143375" y="4346575"/>
            <a:ext cx="652463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defRPr b="1" sz="2000"/>
            </a:lvl1pPr>
          </a:lstStyle>
          <a:p>
            <a:pPr/>
            <a:r>
              <a:t>Atom</a:t>
            </a:r>
          </a:p>
        </p:txBody>
      </p:sp>
      <p:sp>
        <p:nvSpPr>
          <p:cNvPr id="616" name="Electrons (– charge) form negative cloud…"/>
          <p:cNvSpPr txBox="1"/>
          <p:nvPr/>
        </p:nvSpPr>
        <p:spPr>
          <a:xfrm>
            <a:off x="6429375" y="3159125"/>
            <a:ext cx="2443163" cy="1074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2000"/>
            </a:pPr>
            <a:r>
              <a:t>Electrons (– charge) form negative cloud</a:t>
            </a:r>
          </a:p>
          <a:p>
            <a:pPr>
              <a:lnSpc>
                <a:spcPct val="90000"/>
              </a:lnSpc>
              <a:defRPr b="1" sz="2000"/>
            </a:pPr>
            <a:r>
              <a:t>and determine</a:t>
            </a:r>
          </a:p>
          <a:p>
            <a:pPr>
              <a:lnSpc>
                <a:spcPct val="90000"/>
              </a:lnSpc>
              <a:defRPr b="1" sz="2000"/>
            </a:pPr>
            <a:r>
              <a:t>chemical behavior</a:t>
            </a:r>
          </a:p>
        </p:txBody>
      </p:sp>
      <p:sp>
        <p:nvSpPr>
          <p:cNvPr id="617" name="Line"/>
          <p:cNvSpPr/>
          <p:nvPr/>
        </p:nvSpPr>
        <p:spPr>
          <a:xfrm>
            <a:off x="5521325" y="2952749"/>
            <a:ext cx="860425" cy="3365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Fig. 2-UN9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2-UN9</a:t>
            </a:r>
          </a:p>
        </p:txBody>
      </p:sp>
      <p:pic>
        <p:nvPicPr>
          <p:cNvPr id="620" name="02_UN09AnsFigQ-U.jpeg" descr="02_UN09AnsFigQ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7425" y="1200150"/>
            <a:ext cx="4627563" cy="4456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Fig. 2-UN10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2-UN10</a:t>
            </a:r>
          </a:p>
        </p:txBody>
      </p:sp>
      <p:pic>
        <p:nvPicPr>
          <p:cNvPr id="623" name="02_UN10AnsCCQ-U.jpeg" descr="02_UN10AnsCCQ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306512"/>
            <a:ext cx="6145213" cy="4243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02_UN11AnsSQ-U.jpeg" descr="02_UN11AnsSQ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525" y="139700"/>
            <a:ext cx="7853363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Fig. 2-UN11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2-UN11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Elements and Compounds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Elements and Compounds</a:t>
            </a:r>
          </a:p>
        </p:txBody>
      </p:sp>
      <p:sp>
        <p:nvSpPr>
          <p:cNvPr id="100" name="Matter is made up of elements…"/>
          <p:cNvSpPr txBox="1"/>
          <p:nvPr>
            <p:ph type="body" idx="1"/>
          </p:nvPr>
        </p:nvSpPr>
        <p:spPr>
          <a:xfrm>
            <a:off x="228600" y="1193800"/>
            <a:ext cx="7772400" cy="42767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Matter is made up of elements </a:t>
            </a:r>
          </a:p>
          <a:p>
            <a:pPr>
              <a:lnSpc>
                <a:spcPct val="90000"/>
              </a:lnSpc>
            </a:pPr>
            <a:r>
              <a:t>An </a:t>
            </a:r>
            <a:r>
              <a:rPr b="1"/>
              <a:t>element</a:t>
            </a:r>
            <a:r>
              <a:t> is a substance that cannot be broken down to other substances by chemical reactions</a:t>
            </a:r>
          </a:p>
          <a:p>
            <a:pPr>
              <a:lnSpc>
                <a:spcPct val="90000"/>
              </a:lnSpc>
            </a:pPr>
            <a:r>
              <a:t>A </a:t>
            </a:r>
            <a:r>
              <a:rPr b="1"/>
              <a:t>compound</a:t>
            </a:r>
            <a:r>
              <a:t> is a substance consisting of two or more elements in a fixed ratio</a:t>
            </a:r>
          </a:p>
          <a:p>
            <a:pPr>
              <a:lnSpc>
                <a:spcPct val="90000"/>
              </a:lnSpc>
            </a:pPr>
            <a:r>
              <a:t>A compound has characteristics different from those of its elements</a:t>
            </a:r>
          </a:p>
        </p:txBody>
      </p:sp>
      <p:sp>
        <p:nvSpPr>
          <p:cNvPr id="101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10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You should now be able to:"/>
          <p:cNvSpPr txBox="1"/>
          <p:nvPr>
            <p:ph type="title"/>
          </p:nvPr>
        </p:nvSpPr>
        <p:spPr>
          <a:xfrm>
            <a:off x="228600" y="0"/>
            <a:ext cx="8534400" cy="503238"/>
          </a:xfrm>
          <a:prstGeom prst="rect">
            <a:avLst/>
          </a:prstGeom>
        </p:spPr>
        <p:txBody>
          <a:bodyPr/>
          <a:lstStyle/>
          <a:p>
            <a:pPr/>
            <a:r>
              <a:t>You should now be able to:</a:t>
            </a:r>
          </a:p>
        </p:txBody>
      </p:sp>
      <p:sp>
        <p:nvSpPr>
          <p:cNvPr id="629" name="Identify the four major elements…"/>
          <p:cNvSpPr txBox="1"/>
          <p:nvPr>
            <p:ph type="body" idx="1"/>
          </p:nvPr>
        </p:nvSpPr>
        <p:spPr>
          <a:xfrm>
            <a:off x="228600" y="1143000"/>
            <a:ext cx="7924800" cy="5508625"/>
          </a:xfrm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90000"/>
              </a:lnSpc>
              <a:buAutoNum type="arabicPeriod" startAt="1"/>
            </a:pPr>
            <a:r>
              <a:t>Identify the four major elements</a:t>
            </a:r>
          </a:p>
          <a:p>
            <a:pPr marL="533400" indent="-533400">
              <a:lnSpc>
                <a:spcPct val="90000"/>
              </a:lnSpc>
              <a:buAutoNum type="arabicPeriod" startAt="1"/>
            </a:pPr>
            <a:r>
              <a:t>Distinguish between the following pairs of terms: neutron and proton, atomic number and mass number, atomic weight and mass number</a:t>
            </a:r>
          </a:p>
          <a:p>
            <a:pPr marL="533400" indent="-533400">
              <a:lnSpc>
                <a:spcPct val="90000"/>
              </a:lnSpc>
              <a:buAutoNum type="arabicPeriod" startAt="1"/>
            </a:pPr>
            <a:r>
              <a:t>Distinguish between and discuss the biological importance of the following: nonpolar covalent bonds, polar covalent bonds, ionic bonds, hydrogen bonds, and van der Waals interactions</a:t>
            </a:r>
          </a:p>
        </p:txBody>
      </p:sp>
      <p:sp>
        <p:nvSpPr>
          <p:cNvPr id="630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1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632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2_03-CompoundProperties-U.jpeg" descr="02_03-CompoundPropertie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9375" y="1584325"/>
            <a:ext cx="6445250" cy="368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Fig. 2-3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Fig. 2-3</a:t>
            </a:r>
          </a:p>
        </p:txBody>
      </p:sp>
      <p:sp>
        <p:nvSpPr>
          <p:cNvPr id="107" name="Sodium"/>
          <p:cNvSpPr txBox="1"/>
          <p:nvPr/>
        </p:nvSpPr>
        <p:spPr>
          <a:xfrm>
            <a:off x="2138362" y="4646612"/>
            <a:ext cx="86518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00"/>
            </a:lvl1pPr>
          </a:lstStyle>
          <a:p>
            <a:pPr/>
            <a:r>
              <a:t>Sodium</a:t>
            </a:r>
          </a:p>
        </p:txBody>
      </p:sp>
      <p:sp>
        <p:nvSpPr>
          <p:cNvPr id="108" name="Chlorine"/>
          <p:cNvSpPr txBox="1"/>
          <p:nvPr/>
        </p:nvSpPr>
        <p:spPr>
          <a:xfrm>
            <a:off x="4375150" y="4645025"/>
            <a:ext cx="9318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1800"/>
            </a:lvl1pPr>
          </a:lstStyle>
          <a:p>
            <a:pPr/>
            <a:r>
              <a:t>Chlorine</a:t>
            </a:r>
          </a:p>
        </p:txBody>
      </p:sp>
      <p:sp>
        <p:nvSpPr>
          <p:cNvPr id="109" name="Sodium…"/>
          <p:cNvSpPr txBox="1"/>
          <p:nvPr/>
        </p:nvSpPr>
        <p:spPr>
          <a:xfrm>
            <a:off x="6543675" y="4643437"/>
            <a:ext cx="931863" cy="5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b="1" sz="1800"/>
            </a:pPr>
            <a:r>
              <a:t>Sodium</a:t>
            </a:r>
          </a:p>
          <a:p>
            <a:pPr>
              <a:lnSpc>
                <a:spcPct val="90000"/>
              </a:lnSpc>
              <a:defRPr b="1" sz="1800"/>
            </a:pPr>
            <a:r>
              <a:t>chloride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Essential Elements of Life"/>
          <p:cNvSpPr txBox="1"/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</a:defRPr>
            </a:lvl1pPr>
          </a:lstStyle>
          <a:p>
            <a:pPr/>
            <a:r>
              <a:t>Essential Elements of Life</a:t>
            </a:r>
          </a:p>
        </p:txBody>
      </p:sp>
      <p:sp>
        <p:nvSpPr>
          <p:cNvPr id="114" name="About 25 of the 92 elements are essential to life…"/>
          <p:cNvSpPr txBox="1"/>
          <p:nvPr>
            <p:ph type="body" idx="1"/>
          </p:nvPr>
        </p:nvSpPr>
        <p:spPr>
          <a:xfrm>
            <a:off x="152400" y="1257300"/>
            <a:ext cx="8458200" cy="4343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2600"/>
            </a:pPr>
            <a:r>
              <a:t>About 25 of the 92 elements are essential to life</a:t>
            </a:r>
          </a:p>
          <a:p>
            <a:pPr>
              <a:spcBef>
                <a:spcPts val="1400"/>
              </a:spcBef>
              <a:defRPr sz="2600">
                <a:solidFill>
                  <a:srgbClr val="FF9300"/>
                </a:solidFill>
              </a:defRPr>
            </a:pPr>
            <a:r>
              <a:t>Carbon, hydrogen, oxygen, and nitrogen make up 96% of living matter</a:t>
            </a:r>
          </a:p>
          <a:p>
            <a:pPr>
              <a:spcBef>
                <a:spcPts val="1400"/>
              </a:spcBef>
              <a:defRPr sz="2600"/>
            </a:pPr>
            <a:r>
              <a:t>Most of the remaining 4% consists of calcium, phosphorus, potassium, and sulfur</a:t>
            </a:r>
          </a:p>
          <a:p>
            <a:pPr>
              <a:spcBef>
                <a:spcPts val="1400"/>
              </a:spcBef>
              <a:defRPr b="1" sz="2600"/>
            </a:pPr>
            <a:r>
              <a:t>Trace elements </a:t>
            </a:r>
            <a:r>
              <a:rPr b="0"/>
              <a:t>are those required by an organism in minute quantities</a:t>
            </a:r>
          </a:p>
        </p:txBody>
      </p:sp>
      <p:sp>
        <p:nvSpPr>
          <p:cNvPr id="115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Copyright © 2008 Pearson Education, Inc., publishing as Benjamin Cummings"/>
          <p:cNvSpPr txBox="1"/>
          <p:nvPr/>
        </p:nvSpPr>
        <p:spPr>
          <a:xfrm>
            <a:off x="228600" y="6556055"/>
            <a:ext cx="4246563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0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Copyright © 2008 Pearson Education, Inc., publishing as Benjamin Cummings</a:t>
            </a:r>
          </a:p>
        </p:txBody>
      </p:sp>
      <p:sp>
        <p:nvSpPr>
          <p:cNvPr id="117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able 2-1"/>
          <p:cNvSpPr txBox="1"/>
          <p:nvPr/>
        </p:nvSpPr>
        <p:spPr>
          <a:xfrm>
            <a:off x="2159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pPr/>
            <a:r>
              <a:t>Table 2-1</a:t>
            </a:r>
          </a:p>
        </p:txBody>
      </p:sp>
      <p:pic>
        <p:nvPicPr>
          <p:cNvPr id="120" name="02_T01_HumanBodyEl-U.jpeg" descr="02_T01_HumanBodyEl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6012" y="136525"/>
            <a:ext cx="4371976" cy="658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C6eActiveLectureQuestions">
  <a:themeElements>
    <a:clrScheme name="1_C6eActiveLectureQuestio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DAB8"/>
      </a:accent1>
      <a:accent2>
        <a:srgbClr val="0054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6eActiveLectureQuestions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1_C6eActiveLectureQuestio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037" tIns="46037" rIns="46037" bIns="46037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037" tIns="46037" rIns="46037" bIns="46037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C6eActiveLectureQuestions">
  <a:themeElements>
    <a:clrScheme name="1_C6eActiveLectureQuestio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DAB8"/>
      </a:accent1>
      <a:accent2>
        <a:srgbClr val="0054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6eActiveLectureQuestions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1_C6eActiveLectureQuestio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037" tIns="46037" rIns="46037" bIns="46037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037" tIns="46037" rIns="46037" bIns="46037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